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5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18"/>
      <p:italic r:id="rId19"/>
    </p:embeddedFont>
    <p:embeddedFont>
      <p:font typeface="Lato" panose="020F0502020204030203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79" autoAdjust="0"/>
    <p:restoredTop sz="92810" autoAdjust="0"/>
  </p:normalViewPr>
  <p:slideViewPr>
    <p:cSldViewPr>
      <p:cViewPr varScale="1">
        <p:scale>
          <a:sx n="135" d="100"/>
          <a:sy n="135" d="100"/>
        </p:scale>
        <p:origin x="84" y="1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5/6/2021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5/6/2021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28011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linkClick r:id="rId3"/>
              </a:rPr>
              <a:t>https://www.comsol.com/model/28011</a:t>
            </a:r>
            <a:endParaRPr lang="en-US" sz="1200" dirty="0">
              <a:latin typeface="Calibri Light" panose="020F0302020204030204" pitchFamily="34" charset="0"/>
            </a:endParaRPr>
          </a:p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372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0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2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2729294" y="3452731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729294" y="3725781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81947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2" y="342900"/>
            <a:ext cx="2949575" cy="12001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2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68F7B8-D46D-4E86-A3DC-CF01AA353CC8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79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6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1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002795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2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8816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1928816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5055882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5055882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310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9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 algn="ctr">
              <a:buNone/>
              <a:defRPr sz="2000"/>
            </a:lvl2pPr>
            <a:lvl3pPr marL="914310" indent="0" algn="ctr">
              <a:buNone/>
              <a:defRPr sz="1800"/>
            </a:lvl3pPr>
            <a:lvl4pPr marL="1371464" indent="0" algn="ctr">
              <a:buNone/>
              <a:defRPr sz="1600"/>
            </a:lvl4pPr>
            <a:lvl5pPr marL="1828619" indent="0" algn="ctr">
              <a:buNone/>
              <a:defRPr sz="1600"/>
            </a:lvl5pPr>
            <a:lvl6pPr marL="2285772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5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75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37841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1" y="1028704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4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759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42" y="1028704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42" y="1657335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5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5" y="1657352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317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i="1">
                <a:solidFill>
                  <a:srgbClr val="393A39"/>
                </a:solidFill>
              </a:defRPr>
            </a:lvl1pPr>
            <a:lvl2pPr marL="457154" indent="0">
              <a:buNone/>
              <a:defRPr/>
            </a:lvl2pPr>
            <a:lvl3pPr marL="91431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915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9645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2000">
                <a:latin typeface="Lato" panose="020F0502020204030203" pitchFamily="34" charset="0"/>
              </a:defRPr>
            </a:lvl4pPr>
            <a:lvl5pPr marL="1828619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42" y="342900"/>
            <a:ext cx="2949575" cy="12001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42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464" indent="0">
              <a:buNone/>
              <a:defRPr sz="1200">
                <a:latin typeface="Lato" panose="020F0502020204030203" pitchFamily="34" charset="0"/>
              </a:defRPr>
            </a:lvl4pPr>
            <a:lvl5pPr marL="1828619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73703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4"/>
            <a:ext cx="8058150" cy="742951"/>
          </a:xfrm>
          <a:prstGeom prst="rect">
            <a:avLst/>
          </a:prstGeom>
        </p:spPr>
        <p:txBody>
          <a:bodyPr vert="horz" lIns="91432" tIns="45716" rIns="91432" bIns="45716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8013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31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76" indent="-228576" algn="l" defTabSz="91431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32" indent="-228576" algn="l" defTabSz="914310" rtl="0" eaLnBrk="1" latinLnBrk="0" hangingPunct="1">
        <a:lnSpc>
          <a:spcPct val="110000"/>
        </a:lnSpc>
        <a:spcBef>
          <a:spcPts val="500"/>
        </a:spcBef>
        <a:buFont typeface="Lato" panose="020F0502020204030203" pitchFamily="34" charset="0"/>
        <a:buChar char="–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2887" indent="-228576" algn="l" defTabSz="91431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464" indent="0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619" indent="0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348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8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2" indent="-228576" algn="l" defTabSz="9143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9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2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pumag.org/jsite/team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9" r="21428"/>
          <a:stretch/>
        </p:blipFill>
        <p:spPr bwMode="auto">
          <a:xfrm>
            <a:off x="3124200" y="1775460"/>
            <a:ext cx="2937712" cy="3125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656" y="1200150"/>
            <a:ext cx="8686800" cy="742950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Switched Reluctance Motor</a:t>
            </a:r>
            <a:endParaRPr lang="sv-SE" sz="3200" dirty="0"/>
          </a:p>
        </p:txBody>
      </p:sp>
    </p:spTree>
    <p:extLst>
      <p:ext uri="{BB962C8B-B14F-4D97-AF65-F5344CB8AC3E}">
        <p14:creationId xmlns:p14="http://schemas.microsoft.com/office/powerpoint/2010/main" val="1646811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Rotor Torque</a:t>
            </a:r>
          </a:p>
        </p:txBody>
      </p:sp>
      <p:pic>
        <p:nvPicPr>
          <p:cNvPr id="2252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885825"/>
            <a:ext cx="513397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7583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Magnetic Flux Density</a:t>
            </a:r>
          </a:p>
        </p:txBody>
      </p:sp>
      <p:pic>
        <p:nvPicPr>
          <p:cNvPr id="2263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885825"/>
            <a:ext cx="513397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569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400050"/>
          </a:xfrm>
        </p:spPr>
        <p:txBody>
          <a:bodyPr>
            <a:normAutofit fontScale="90000"/>
          </a:bodyPr>
          <a:lstStyle/>
          <a:p>
            <a:r>
              <a:rPr lang="en-US" dirty="0"/>
              <a:t>Saturation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895350"/>
            <a:ext cx="5334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895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Key modeling steps:</a:t>
            </a:r>
          </a:p>
          <a:p>
            <a:pPr lvl="1"/>
            <a:r>
              <a:rPr lang="en-US"/>
              <a:t>Use the Magnetic Fields physics for the magnetic field and current distribution in Stator </a:t>
            </a:r>
            <a:br>
              <a:rPr lang="en-US"/>
            </a:br>
            <a:r>
              <a:rPr lang="en-US"/>
              <a:t>and rotor.</a:t>
            </a:r>
          </a:p>
          <a:p>
            <a:pPr lvl="1"/>
            <a:r>
              <a:rPr lang="en-US"/>
              <a:t>Utilize axial mirror symmetry to reduce model size.</a:t>
            </a:r>
          </a:p>
          <a:p>
            <a:pPr lvl="1"/>
            <a:r>
              <a:rPr lang="en-US"/>
              <a:t>Include the nonlinear B-H Curve in the magnetic part.</a:t>
            </a:r>
          </a:p>
          <a:p>
            <a:pPr lvl="1"/>
            <a:r>
              <a:rPr lang="en-US"/>
              <a:t>Use Arkkio’s eggshell method to compute the torque acting on the rotor.</a:t>
            </a:r>
          </a:p>
          <a:p>
            <a:pPr lvl="1"/>
            <a:r>
              <a:rPr lang="en-US"/>
              <a:t>Use a high mesh density near pole-tips to compute the magnetic saturation near pole </a:t>
            </a:r>
            <a:br>
              <a:rPr lang="en-US"/>
            </a:br>
            <a:r>
              <a:rPr lang="en-US"/>
              <a:t>tips accurately.</a:t>
            </a:r>
          </a:p>
          <a:p>
            <a:r>
              <a:rPr lang="en-US"/>
              <a:t>Important results</a:t>
            </a:r>
          </a:p>
          <a:p>
            <a:pPr lvl="1"/>
            <a:r>
              <a:rPr lang="en-US"/>
              <a:t>Current and flux</a:t>
            </a:r>
          </a:p>
          <a:p>
            <a:pPr lvl="1"/>
            <a:r>
              <a:rPr lang="en-US"/>
              <a:t>Torque on rotor</a:t>
            </a:r>
          </a:p>
          <a:p>
            <a:pPr lvl="1"/>
            <a:r>
              <a:rPr lang="en-US"/>
              <a:t>Magnetic Field distribution</a:t>
            </a:r>
          </a:p>
          <a:p>
            <a:r>
              <a:rPr lang="en-US"/>
              <a:t>The results obtained with COMSOL are fairly consistent with experimental results but raise some questions regarding the consistency, validity and accuracy of the experimental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40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Notes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/>
              <a:t>Model uses Linear Discretization for numerical stability.</a:t>
            </a:r>
          </a:p>
          <a:p>
            <a:pPr lvl="1"/>
            <a:r>
              <a:rPr lang="en-IN"/>
              <a:t>Recommended for models with magnetic saturation.</a:t>
            </a:r>
          </a:p>
          <a:p>
            <a:r>
              <a:rPr lang="en-IN"/>
              <a:t>The coils were put in series using a circuit connection.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14605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motor works on the principle of Reluctance torque. </a:t>
            </a:r>
          </a:p>
          <a:p>
            <a:pPr lvl="1"/>
            <a:r>
              <a:rPr lang="en-US" dirty="0"/>
              <a:t>Exciting the stator winding results in a torque pulling the rotor towards the position of minimum reluctance.</a:t>
            </a:r>
          </a:p>
          <a:p>
            <a:r>
              <a:rPr lang="en-US" dirty="0"/>
              <a:t>Simulating the transient behavior of motor when excited with an applied step voltage the rotor being at standstill. </a:t>
            </a:r>
          </a:p>
          <a:p>
            <a:r>
              <a:rPr lang="en-US" dirty="0"/>
              <a:t>The solid ferromagnetic core is partly saturated, affecting current, magnetic flux and torque. </a:t>
            </a:r>
          </a:p>
          <a:p>
            <a:r>
              <a:rPr lang="en-US" dirty="0"/>
              <a:t>Measured data available at: </a:t>
            </a:r>
            <a:r>
              <a:rPr lang="en-US" dirty="0">
                <a:hlinkClick r:id="rId2"/>
              </a:rPr>
              <a:t>http://www.compumag.org/jsite/team.html</a:t>
            </a:r>
            <a:r>
              <a:rPr lang="en-US" dirty="0"/>
              <a:t> (Problem 24)</a:t>
            </a:r>
          </a:p>
        </p:txBody>
      </p:sp>
    </p:spTree>
    <p:extLst>
      <p:ext uri="{BB962C8B-B14F-4D97-AF65-F5344CB8AC3E}">
        <p14:creationId xmlns:p14="http://schemas.microsoft.com/office/powerpoint/2010/main" val="2471121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Required results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/>
              <a:t>Current in stator winding: </a:t>
            </a:r>
            <a:r>
              <a:rPr lang="sv-SE" i="1"/>
              <a:t>I(t)</a:t>
            </a:r>
          </a:p>
          <a:p>
            <a:r>
              <a:rPr lang="sv-SE"/>
              <a:t>Total magnetic flux in rotor tooth: </a:t>
            </a:r>
            <a:r>
              <a:rPr lang="sv-SE" i="1">
                <a:latin typeface="Symbol" panose="05050102010706020507" pitchFamily="18" charset="2"/>
              </a:rPr>
              <a:t>f</a:t>
            </a:r>
            <a:r>
              <a:rPr lang="sv-SE" i="1"/>
              <a:t>(t)</a:t>
            </a:r>
          </a:p>
          <a:p>
            <a:r>
              <a:rPr lang="sv-SE"/>
              <a:t>Rotor torque: </a:t>
            </a:r>
            <a:r>
              <a:rPr lang="sv-SE" b="1" i="1"/>
              <a:t>T</a:t>
            </a:r>
            <a:r>
              <a:rPr lang="sv-SE" i="1"/>
              <a:t>(t)</a:t>
            </a:r>
            <a:endParaRPr lang="sv-SE"/>
          </a:p>
          <a:p>
            <a:r>
              <a:rPr lang="sv-SE"/>
              <a:t>Point measurement of </a:t>
            </a:r>
            <a:r>
              <a:rPr lang="sv-SE" b="1"/>
              <a:t>B</a:t>
            </a:r>
            <a:r>
              <a:rPr lang="sv-SE" baseline="-25000"/>
              <a:t> </a:t>
            </a:r>
            <a:r>
              <a:rPr lang="sv-SE"/>
              <a:t>in air gap: </a:t>
            </a:r>
            <a:r>
              <a:rPr lang="sv-SE" i="1"/>
              <a:t>B</a:t>
            </a:r>
            <a:r>
              <a:rPr lang="sv-SE" i="1" baseline="-25000"/>
              <a:t>y</a:t>
            </a:r>
            <a:r>
              <a:rPr lang="sv-SE" i="1"/>
              <a:t>(t)</a:t>
            </a:r>
            <a:r>
              <a:rPr lang="sv-SE"/>
              <a:t>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05375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Problem 1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The asympotic (DC) value of measured current is not consistent with applied voltage and DC resistance of winding.</a:t>
            </a:r>
          </a:p>
          <a:p>
            <a:pPr lvl="1"/>
            <a:r>
              <a:rPr lang="en-US" dirty="0"/>
              <a:t>From input data: 23.1V/3.09</a:t>
            </a:r>
            <a:r>
              <a:rPr lang="en-US" dirty="0">
                <a:latin typeface="Symbol" panose="05050102010706020507" pitchFamily="18" charset="2"/>
              </a:rPr>
              <a:t>W</a:t>
            </a:r>
            <a:r>
              <a:rPr lang="en-US" dirty="0"/>
              <a:t> = 7.4757A</a:t>
            </a:r>
          </a:p>
          <a:p>
            <a:pPr lvl="1"/>
            <a:r>
              <a:rPr lang="en-US" dirty="0"/>
              <a:t>Measurement: 7.41A (0.8% low) </a:t>
            </a:r>
          </a:p>
          <a:p>
            <a:pPr lvl="1"/>
            <a:r>
              <a:rPr lang="en-US" dirty="0"/>
              <a:t>Using corrected resistance of 3.1174</a:t>
            </a:r>
            <a:r>
              <a:rPr lang="en-US" dirty="0">
                <a:latin typeface="Symbol" panose="05050102010706020507" pitchFamily="18" charset="2"/>
              </a:rPr>
              <a:t>W</a:t>
            </a:r>
            <a:r>
              <a:rPr lang="en-US" dirty="0"/>
              <a:t> in simulation</a:t>
            </a:r>
          </a:p>
        </p:txBody>
      </p:sp>
    </p:spTree>
    <p:extLst>
      <p:ext uri="{BB962C8B-B14F-4D97-AF65-F5344CB8AC3E}">
        <p14:creationId xmlns:p14="http://schemas.microsoft.com/office/powerpoint/2010/main" val="1908615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315" y="992886"/>
            <a:ext cx="4130650" cy="295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The low flux region of the supplied B-H curve is probably too sparsely sampled</a:t>
            </a:r>
          </a:p>
          <a:p>
            <a:r>
              <a:rPr lang="en-US"/>
              <a:t>Adding one more point.</a:t>
            </a:r>
          </a:p>
          <a:p>
            <a:r>
              <a:rPr lang="en-US"/>
              <a:t>Using cubic interpolation (not shown).</a:t>
            </a:r>
          </a:p>
          <a:p>
            <a:r>
              <a:rPr lang="sv-SE"/>
              <a:t>The results depend a fair deal on the positioning of the extra data point.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Problem 2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5804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Problem 3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/>
              <a:t>The point mesurement of </a:t>
            </a:r>
            <a:r>
              <a:rPr lang="sv-SE" i="1"/>
              <a:t>B</a:t>
            </a:r>
            <a:r>
              <a:rPr lang="sv-SE" i="1" baseline="-25000"/>
              <a:t>y</a:t>
            </a:r>
            <a:r>
              <a:rPr lang="sv-SE" i="1"/>
              <a:t>(t)</a:t>
            </a:r>
            <a:r>
              <a:rPr lang="sv-SE"/>
              <a:t> is very sensitive to the position. Shifting the position radially outwards by </a:t>
            </a:r>
            <a:r>
              <a:rPr lang="sv-SE" i="1"/>
              <a:t>0.6% (0.3mm)</a:t>
            </a:r>
            <a:r>
              <a:rPr lang="sv-SE"/>
              <a:t> causes a drop of </a:t>
            </a:r>
            <a:r>
              <a:rPr lang="sv-SE" i="1"/>
              <a:t>5%</a:t>
            </a:r>
            <a:r>
              <a:rPr lang="sv-SE"/>
              <a:t> in </a:t>
            </a:r>
            <a:r>
              <a:rPr lang="sv-SE" i="1"/>
              <a:t>B</a:t>
            </a:r>
            <a:r>
              <a:rPr lang="sv-SE" i="1" baseline="-25000"/>
              <a:t>y</a:t>
            </a:r>
            <a:r>
              <a:rPr lang="sv-SE" i="1"/>
              <a:t>(t)</a:t>
            </a:r>
            <a:r>
              <a:rPr lang="sv-SE"/>
              <a:t>.</a:t>
            </a:r>
          </a:p>
          <a:p>
            <a:r>
              <a:rPr lang="sv-SE"/>
              <a:t>Experimental and simulation errors can be large!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08846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/>
              <a:t>Results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85929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Stator coil current</a:t>
            </a:r>
            <a:endParaRPr lang="sv-SE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895350"/>
            <a:ext cx="513397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421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Magnetic Flux in rotor tooth</a:t>
            </a:r>
          </a:p>
        </p:txBody>
      </p:sp>
      <p:pic>
        <p:nvPicPr>
          <p:cNvPr id="2242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25" y="895350"/>
            <a:ext cx="513397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3951562"/>
      </p:ext>
    </p:extLst>
  </p:cSld>
  <p:clrMapOvr>
    <a:masterClrMapping/>
  </p:clrMapOvr>
</p:sld>
</file>

<file path=ppt/theme/theme1.xml><?xml version="1.0" encoding="utf-8"?>
<a:theme xmlns:a="http://schemas.openxmlformats.org/drawingml/2006/main" name="MallV5.5">
  <a:themeElements>
    <a:clrScheme name="COMSOL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llV5.5" id="{E23453FF-A3CC-4444-BB78-969C35448C1D}" vid="{F306FB6A-B3F0-4275-88B5-0DCC4D1783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comsol_presentation_16_9</Template>
  <TotalTime>11</TotalTime>
  <Words>433</Words>
  <Application>Microsoft Office PowerPoint</Application>
  <PresentationFormat>On-screen Show (16:9)</PresentationFormat>
  <Paragraphs>50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Lato</vt:lpstr>
      <vt:lpstr>Symbol</vt:lpstr>
      <vt:lpstr>Calibri Light</vt:lpstr>
      <vt:lpstr>MallV5.5</vt:lpstr>
      <vt:lpstr>Switched Reluctance Motor</vt:lpstr>
      <vt:lpstr>Introduction</vt:lpstr>
      <vt:lpstr>Required results</vt:lpstr>
      <vt:lpstr>Problem 1</vt:lpstr>
      <vt:lpstr>Problem 2</vt:lpstr>
      <vt:lpstr>Problem 3</vt:lpstr>
      <vt:lpstr>Results</vt:lpstr>
      <vt:lpstr>Stator coil current</vt:lpstr>
      <vt:lpstr>Magnetic Flux in rotor tooth</vt:lpstr>
      <vt:lpstr>Rotor Torque</vt:lpstr>
      <vt:lpstr>Magnetic Flux Density</vt:lpstr>
      <vt:lpstr>Saturation</vt:lpstr>
      <vt:lpstr>Summary</vt:lpstr>
      <vt:lpstr>Notes</vt:lpstr>
    </vt:vector>
  </TitlesOfParts>
  <Company>COMSOL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Switched Reluctance Motor</dc:title>
  <dc:creator>Lipeng Liu</dc:creator>
  <cp:lastModifiedBy>Magnus Olsson</cp:lastModifiedBy>
  <cp:revision>4</cp:revision>
  <dcterms:created xsi:type="dcterms:W3CDTF">2020-01-22T10:24:46Z</dcterms:created>
  <dcterms:modified xsi:type="dcterms:W3CDTF">2021-05-06T10:25:53Z</dcterms:modified>
</cp:coreProperties>
</file>