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53" r:id="rId1"/>
  </p:sldMasterIdLst>
  <p:notesMasterIdLst>
    <p:notesMasterId r:id="rId9"/>
  </p:notesMasterIdLst>
  <p:handoutMasterIdLst>
    <p:handoutMasterId r:id="rId10"/>
  </p:handoutMasterIdLst>
  <p:sldIdLst>
    <p:sldId id="257" r:id="rId2"/>
    <p:sldId id="279" r:id="rId3"/>
    <p:sldId id="280" r:id="rId4"/>
    <p:sldId id="285" r:id="rId5"/>
    <p:sldId id="283" r:id="rId6"/>
    <p:sldId id="288" r:id="rId7"/>
    <p:sldId id="282" r:id="rId8"/>
  </p:sldIdLst>
  <p:sldSz cx="9144000" cy="5143500" type="screen16x9"/>
  <p:notesSz cx="6858000" cy="9144000"/>
  <p:embeddedFontLst>
    <p:embeddedFont>
      <p:font typeface="Cambria Math" panose="02040503050406030204" pitchFamily="18" charset="0"/>
      <p:regular r:id="rId11"/>
    </p:embeddedFont>
    <p:embeddedFont>
      <p:font typeface="Lato" panose="020F0502020204030203" pitchFamily="34" charset="0"/>
      <p:regular r:id="rId12"/>
      <p:bold r:id="rId13"/>
      <p:italic r:id="rId14"/>
      <p:boldItalic r:id="rId15"/>
    </p:embeddedFont>
    <p:embeddedFont>
      <p:font typeface="Lato Light" panose="020F0302020204030203" pitchFamily="34" charset="0"/>
      <p:regular r:id="rId16"/>
      <p:italic r:id="rId1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toine Bouhours" initials="AB" lastIdx="5" clrIdx="0">
    <p:extLst>
      <p:ext uri="{19B8F6BF-5375-455C-9EA6-DF929625EA0E}">
        <p15:presenceInfo xmlns:p15="http://schemas.microsoft.com/office/powerpoint/2012/main" userId="S-1-5-21-1052132682-238272870-701152441-16294" providerId="AD"/>
      </p:ext>
    </p:extLst>
  </p:cmAuthor>
  <p:cmAuthor id="2" name="Sébastien Denis" initials="SD" lastIdx="1" clrIdx="1">
    <p:extLst>
      <p:ext uri="{19B8F6BF-5375-455C-9EA6-DF929625EA0E}">
        <p15:presenceInfo xmlns:p15="http://schemas.microsoft.com/office/powerpoint/2012/main" userId="S-1-5-21-1052132682-238272870-701152441-2138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93A39"/>
    <a:srgbClr val="3B81B7"/>
    <a:srgbClr val="1B4D81"/>
    <a:srgbClr val="D3E2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2750" autoAdjust="0"/>
  </p:normalViewPr>
  <p:slideViewPr>
    <p:cSldViewPr>
      <p:cViewPr>
        <p:scale>
          <a:sx n="125" d="100"/>
          <a:sy n="125" d="100"/>
        </p:scale>
        <p:origin x="378" y="24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2358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" Type="http://schemas.openxmlformats.org/officeDocument/2006/relationships/slide" Target="slides/slide1.xml"/><Relationship Id="rId16" Type="http://schemas.openxmlformats.org/officeDocument/2006/relationships/font" Target="fonts/font6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font" Target="fonts/font5.fntdata"/><Relationship Id="rId10" Type="http://schemas.openxmlformats.org/officeDocument/2006/relationships/handoutMaster" Target="handoutMasters/handoutMaster1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4.fntdata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7FA67C2-FD61-4BDB-BA56-68E14006BD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Lato" panose="020F0502020204030203" pitchFamily="34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88DF31E-F369-46E7-AD55-3E1E3E7F3E8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B7DFBB-723A-4C70-937C-7B7B9979FA7A}" type="datetimeFigureOut">
              <a:rPr lang="en-US" smtClean="0">
                <a:latin typeface="Lato" panose="020F0502020204030203" pitchFamily="34" charset="0"/>
              </a:rPr>
              <a:t>12/19/2024</a:t>
            </a:fld>
            <a:endParaRPr lang="en-US">
              <a:latin typeface="Lato" panose="020F0502020204030203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3D6E8A-A1BA-467E-A5B5-87A09F91CC2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>
              <a:latin typeface="Lato" panose="020F0502020204030203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DB582D-556F-4C5D-960D-31BDE35EC72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EAD82E-7F1E-418B-975C-83A08072A0C7}" type="slidenum">
              <a:rPr lang="en-US" smtClean="0">
                <a:latin typeface="Lato" panose="020F0502020204030203" pitchFamily="34" charset="0"/>
              </a:rPr>
              <a:t>‹N°›</a:t>
            </a:fld>
            <a:endParaRPr lang="en-US">
              <a:latin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72878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Lato" panose="020F0502020204030203" pitchFamily="34" charset="0"/>
              </a:defRPr>
            </a:lvl1pPr>
          </a:lstStyle>
          <a:p>
            <a:fld id="{6C6E9356-AC72-409D-90D8-8C02829E7BF8}" type="datetimeFigureOut">
              <a:rPr lang="en-US" smtClean="0"/>
              <a:pPr/>
              <a:t>12/19/2024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Lato" panose="020F0502020204030203" pitchFamily="34" charset="0"/>
              </a:defRPr>
            </a:lvl1pPr>
          </a:lstStyle>
          <a:p>
            <a:fld id="{88B3A9A2-A8E6-44B9-B8F3-91C5FB4F6B08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34272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latin typeface="Lato" panose="020F0502020204030203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97149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84225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request-a-demo" TargetMode="External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sol.com/videos" TargetMode="External"/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Relationship Id="rId9" Type="http://schemas.openxmlformats.org/officeDocument/2006/relationships/hyperlink" Target="http://www.comsol.com/stories" TargetMode="Externa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344170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371475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9294" y="3452729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9294" y="3725779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1773326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463150-919C-4838-9C50-4A49E1F703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4800" y="209551"/>
            <a:ext cx="4800600" cy="4724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2000">
                <a:latin typeface="Lato" panose="020F0502020204030203" pitchFamily="34" charset="0"/>
              </a:defRPr>
            </a:lvl4pPr>
            <a:lvl5pPr marL="1828800" indent="0">
              <a:buNone/>
              <a:defRPr sz="2000">
                <a:latin typeface="Lato" panose="020F0502020204030203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2DF0CC-FE08-413C-BBD2-A8A78D851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341956C6-5D94-4460-ABB5-94D93E7EDC3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FA45BAD-29C1-9741-879D-03074B2081D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14800" y="4402137"/>
            <a:ext cx="1981200" cy="531811"/>
          </a:xfrm>
        </p:spPr>
        <p:txBody>
          <a:bodyPr>
            <a:normAutofit/>
          </a:bodyPr>
          <a:lstStyle>
            <a:lvl1pPr marL="0" indent="0">
              <a:buNone/>
              <a:defRPr sz="800" b="1" i="1">
                <a:solidFill>
                  <a:srgbClr val="3B81B7"/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41558569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 userDrawn="1"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19215425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 userDrawn="1"/>
        </p:nvSpPr>
        <p:spPr>
          <a:xfrm>
            <a:off x="6172200" y="0"/>
            <a:ext cx="2971800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5313362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400800" y="209550"/>
            <a:ext cx="2514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5313362" cy="3162300"/>
          </a:xfrm>
          <a:prstGeom prst="rect">
            <a:avLst/>
          </a:prstGeom>
        </p:spPr>
        <p:txBody>
          <a:bodyPr numCol="2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15449780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TA: 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438236-E9A1-5845-B207-CB91FAB12DB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04800" y="4469785"/>
            <a:ext cx="2133600" cy="9239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Add your country “</a:t>
            </a:r>
            <a:r>
              <a:rPr lang="en-US" dirty="0" err="1"/>
              <a:t>comsol.com</a:t>
            </a:r>
            <a:r>
              <a:rPr lang="en-US" dirty="0"/>
              <a:t>/contact” link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2B2EF8-F126-9449-AF26-554461030ADD}"/>
              </a:ext>
            </a:extLst>
          </p:cNvPr>
          <p:cNvSpPr txBox="1"/>
          <p:nvPr userDrawn="1"/>
        </p:nvSpPr>
        <p:spPr>
          <a:xfrm>
            <a:off x="304800" y="4019550"/>
            <a:ext cx="251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31575906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TA: Live 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745252-8BBC-184E-9C41-612C8DD63D7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 userDrawn="1"/>
        </p:nvSpPr>
        <p:spPr>
          <a:xfrm>
            <a:off x="4267200" y="1428750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 for a Live Demonstration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 userDrawn="1"/>
        </p:nvSpPr>
        <p:spPr>
          <a:xfrm>
            <a:off x="4267200" y="2156996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r>
              <a:rPr lang="en-US" sz="1600" b="0" i="0" dirty="0">
                <a:solidFill>
                  <a:schemeClr val="tx1"/>
                </a:solidFill>
                <a:latin typeface="Lato" panose="020F0502020204030203" pitchFamily="34" charset="77"/>
              </a:rPr>
              <a:t>/request-a-demo</a:t>
            </a:r>
          </a:p>
        </p:txBody>
      </p:sp>
    </p:spTree>
    <p:extLst>
      <p:ext uri="{BB962C8B-B14F-4D97-AF65-F5344CB8AC3E}">
        <p14:creationId xmlns:p14="http://schemas.microsoft.com/office/powerpoint/2010/main" val="20697188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TA: Resources to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4202" b="7749"/>
          <a:stretch/>
        </p:blipFill>
        <p:spPr>
          <a:xfrm>
            <a:off x="457200" y="1"/>
            <a:ext cx="8686800" cy="47053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 userDrawn="1"/>
        </p:nvSpPr>
        <p:spPr>
          <a:xfrm>
            <a:off x="661542" y="964623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to Get Started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 userDrawn="1"/>
        </p:nvSpPr>
        <p:spPr>
          <a:xfrm>
            <a:off x="661542" y="1692869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1600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 userDrawn="1"/>
        </p:nvSpPr>
        <p:spPr>
          <a:xfrm>
            <a:off x="661542" y="2114550"/>
            <a:ext cx="2538858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 userDrawn="1"/>
        </p:nvSpPr>
        <p:spPr>
          <a:xfrm>
            <a:off x="3200400" y="2114550"/>
            <a:ext cx="25146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 userDrawn="1"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 userDrawn="1"/>
        </p:nvSpPr>
        <p:spPr>
          <a:xfrm>
            <a:off x="3276600" y="3333750"/>
            <a:ext cx="24384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6667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TA: Resources to Insp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4775" b="5992"/>
          <a:stretch/>
        </p:blipFill>
        <p:spPr>
          <a:xfrm>
            <a:off x="533399" y="0"/>
            <a:ext cx="8610601" cy="47815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 userDrawn="1"/>
        </p:nvSpPr>
        <p:spPr>
          <a:xfrm>
            <a:off x="661542" y="964623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for Inspiration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 userDrawn="1"/>
        </p:nvSpPr>
        <p:spPr>
          <a:xfrm>
            <a:off x="661542" y="1692869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1600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 userDrawn="1"/>
        </p:nvSpPr>
        <p:spPr>
          <a:xfrm>
            <a:off x="661542" y="2114550"/>
            <a:ext cx="2538858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 userDrawn="1"/>
        </p:nvSpPr>
        <p:spPr>
          <a:xfrm>
            <a:off x="3276600" y="2114550"/>
            <a:ext cx="24384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 userDrawn="1"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 userDrawn="1"/>
        </p:nvSpPr>
        <p:spPr>
          <a:xfrm>
            <a:off x="3276600" y="3333750"/>
            <a:ext cx="24384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Click r:id="rId7"/>
            <a:extLst>
              <a:ext uri="{FF2B5EF4-FFF2-40B4-BE49-F238E27FC236}">
                <a16:creationId xmlns:a16="http://schemas.microsoft.com/office/drawing/2014/main" id="{FB176131-B89E-304A-92DF-9CD3D468CD52}"/>
              </a:ext>
            </a:extLst>
          </p:cNvPr>
          <p:cNvSpPr/>
          <p:nvPr userDrawn="1"/>
        </p:nvSpPr>
        <p:spPr>
          <a:xfrm>
            <a:off x="661542" y="2114550"/>
            <a:ext cx="2514600" cy="1143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Click r:id="rId8"/>
            <a:extLst>
              <a:ext uri="{FF2B5EF4-FFF2-40B4-BE49-F238E27FC236}">
                <a16:creationId xmlns:a16="http://schemas.microsoft.com/office/drawing/2014/main" id="{D57913DA-4C41-E144-8C67-313CA8644FB7}"/>
              </a:ext>
            </a:extLst>
          </p:cNvPr>
          <p:cNvSpPr/>
          <p:nvPr userDrawn="1"/>
        </p:nvSpPr>
        <p:spPr>
          <a:xfrm>
            <a:off x="3200400" y="2114550"/>
            <a:ext cx="25146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hlinkClick r:id="rId9"/>
            <a:extLst>
              <a:ext uri="{FF2B5EF4-FFF2-40B4-BE49-F238E27FC236}">
                <a16:creationId xmlns:a16="http://schemas.microsoft.com/office/drawing/2014/main" id="{84D23C97-34CA-EB47-8438-4CEEB5B8B203}"/>
              </a:ext>
            </a:extLst>
          </p:cNvPr>
          <p:cNvSpPr/>
          <p:nvPr userDrawn="1"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hlinkClick r:id="rId5"/>
            <a:extLst>
              <a:ext uri="{FF2B5EF4-FFF2-40B4-BE49-F238E27FC236}">
                <a16:creationId xmlns:a16="http://schemas.microsoft.com/office/drawing/2014/main" id="{E56E6BD5-8E0F-3E4D-AD7C-420C316889E3}"/>
              </a:ext>
            </a:extLst>
          </p:cNvPr>
          <p:cNvSpPr/>
          <p:nvPr userDrawn="1"/>
        </p:nvSpPr>
        <p:spPr>
          <a:xfrm>
            <a:off x="3200400" y="3333750"/>
            <a:ext cx="25146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4038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3028950"/>
            <a:ext cx="8062912" cy="12319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4267777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4540827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9294" y="4278806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9294" y="4551856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7235104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928812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1928812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5055878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5055878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23900" y="3432556"/>
            <a:ext cx="1115568" cy="111556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852971" y="3429000"/>
            <a:ext cx="1115568" cy="111556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8962454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70104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4818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3082259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1224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33249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028700"/>
            <a:ext cx="3970337" cy="62863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1657331"/>
            <a:ext cx="3970337" cy="312420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14874" y="1028701"/>
            <a:ext cx="3971926" cy="62865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14874" y="1657348"/>
            <a:ext cx="3971926" cy="312418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016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59622" y="4476750"/>
            <a:ext cx="3027178" cy="304800"/>
          </a:xfrm>
        </p:spPr>
        <p:txBody>
          <a:bodyPr>
            <a:normAutofit/>
          </a:bodyPr>
          <a:lstStyle>
            <a:lvl1pPr marL="0" indent="0">
              <a:buNone/>
              <a:defRPr sz="800" b="1" i="1">
                <a:solidFill>
                  <a:schemeClr val="accent2"/>
                </a:solidFill>
                <a:latin typeface="Lato" panose="020F0502020204030203" pitchFamily="34" charset="77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</a:lstStyle>
          <a:p>
            <a:pPr lvl="0"/>
            <a:r>
              <a:rPr lang="fr-FR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836104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96547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028701"/>
            <a:ext cx="8058150" cy="3752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17351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70" r:id="rId2"/>
    <p:sldLayoutId id="2147483667" r:id="rId3"/>
    <p:sldLayoutId id="2147483654" r:id="rId4"/>
    <p:sldLayoutId id="2147483655" r:id="rId5"/>
    <p:sldLayoutId id="2147483657" r:id="rId6"/>
    <p:sldLayoutId id="2147483658" r:id="rId7"/>
    <p:sldLayoutId id="2147483666" r:id="rId8"/>
    <p:sldLayoutId id="2147483660" r:id="rId9"/>
    <p:sldLayoutId id="2147483668" r:id="rId10"/>
    <p:sldLayoutId id="2147483664" r:id="rId11"/>
    <p:sldLayoutId id="2147483674" r:id="rId12"/>
    <p:sldLayoutId id="2147483669" r:id="rId13"/>
    <p:sldLayoutId id="2147483671" r:id="rId14"/>
    <p:sldLayoutId id="2147483672" r:id="rId15"/>
    <p:sldLayoutId id="2147483673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Wingdings" pitchFamily="2" charset="2"/>
        <a:buChar char="§"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ts val="500"/>
        </a:spcBef>
        <a:buFontTx/>
        <a:buBlip>
          <a:blip r:embed="rId19"/>
        </a:buBlip>
        <a:defRPr sz="14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3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1.png"/><Relationship Id="rId5" Type="http://schemas.openxmlformats.org/officeDocument/2006/relationships/image" Target="../media/image2.pn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Heat and moisture transport in a wall with air flow</a:t>
            </a:r>
          </a:p>
        </p:txBody>
      </p:sp>
    </p:spTree>
    <p:extLst>
      <p:ext uri="{BB962C8B-B14F-4D97-AF65-F5344CB8AC3E}">
        <p14:creationId xmlns:p14="http://schemas.microsoft.com/office/powerpoint/2010/main" val="31314368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 description</a:t>
            </a:r>
            <a:endParaRPr lang="en-US" noProof="0" dirty="0"/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noProof="0" dirty="0"/>
              <a:t>A light-weight wall is simulated in the presence of an air flow between the interior and </a:t>
            </a:r>
            <a:r>
              <a:rPr lang="en-US" dirty="0"/>
              <a:t>exterior depending on time.</a:t>
            </a:r>
          </a:p>
          <a:p>
            <a:r>
              <a:rPr lang="en-US" noProof="0" dirty="0"/>
              <a:t>During the first 20 days, the airflow goes from the interior to the exterior and in the reverse direction during the last 80 days. </a:t>
            </a:r>
          </a:p>
          <a:p>
            <a:r>
              <a:rPr lang="en-US" noProof="0" dirty="0"/>
              <a:t>Simulation lasts over 100 days with constant interior and exterior temperature.</a:t>
            </a:r>
          </a:p>
          <a:p>
            <a:r>
              <a:rPr lang="en-US" dirty="0"/>
              <a:t>1D model is defined in HAMSTAD-WP2 Modeling, Benchmark 3:</a:t>
            </a:r>
          </a:p>
          <a:p>
            <a:pPr lvl="1"/>
            <a:r>
              <a:rPr lang="en-US" dirty="0"/>
              <a:t>Project for the validation of numerical simulations for coupled heat and moisture transport in building materials</a:t>
            </a:r>
          </a:p>
          <a:p>
            <a:pPr lvl="1"/>
            <a:r>
              <a:rPr lang="en-US" dirty="0"/>
              <a:t>Reference: </a:t>
            </a:r>
            <a:r>
              <a:rPr lang="en-US" i="1" dirty="0" err="1"/>
              <a:t>Hagentoft</a:t>
            </a:r>
            <a:r>
              <a:rPr lang="en-US" i="1" dirty="0"/>
              <a:t>, C.E.: HAMSTAD WP 2 Modeling – Final report: Methodology of HAM-modeling R-02:8. Gothenburg, Department of Building Physics, Chalmers University of Technology (2002)</a:t>
            </a:r>
            <a:r>
              <a:rPr lang="en-US" dirty="0"/>
              <a:t>.</a:t>
            </a:r>
          </a:p>
          <a:p>
            <a:r>
              <a:rPr lang="en-US" dirty="0"/>
              <a:t>Model is built with Heat and Moisture Transport in Building Materials predefined interface.  </a:t>
            </a:r>
          </a:p>
          <a:p>
            <a:pPr marL="857250" lvl="2" indent="0">
              <a:buNone/>
            </a:pPr>
            <a:endParaRPr lang="en-US" noProof="0" dirty="0"/>
          </a:p>
          <a:p>
            <a:pPr marL="457200" lvl="1" indent="0">
              <a:buNone/>
            </a:pP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5684765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Geometry &amp; Material properties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Espace réservé du contenu 2"/>
              <p:cNvSpPr>
                <a:spLocks noGrp="1"/>
              </p:cNvSpPr>
              <p:nvPr>
                <p:ph sz="half" idx="10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/>
                  <a:t>Material properties for moisture transport:</a:t>
                </a:r>
              </a:p>
              <a:p>
                <a:pPr lvl="1"/>
                <a:r>
                  <a:rPr lang="en-US" dirty="0"/>
                  <a:t>Water content: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𝜙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Vapor permeability: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fr-FR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𝜙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Moisture diffusion coefficient: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  <m:d>
                      <m:d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lit/>
                          </m:rPr>
                          <a:rPr lang="fr-F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𝜉</m:t>
                        </m:r>
                      </m:e>
                    </m:d>
                  </m:oMath>
                </a14:m>
                <a:endParaRPr lang="fr-FR" b="0" dirty="0">
                  <a:ea typeface="Cambria Math" panose="02040503050406030204" pitchFamily="18" charset="0"/>
                </a:endParaRPr>
              </a:p>
              <a:p>
                <a:pPr lvl="1"/>
                <a:r>
                  <a:rPr lang="fr-FR" dirty="0" err="1">
                    <a:ea typeface="Cambria Math" panose="02040503050406030204" pitchFamily="18" charset="0"/>
                  </a:rPr>
                  <a:t>Liquid</a:t>
                </a:r>
                <a:r>
                  <a:rPr lang="fr-FR" dirty="0">
                    <a:ea typeface="Cambria Math" panose="02040503050406030204" pitchFamily="18" charset="0"/>
                  </a:rPr>
                  <a:t> </a:t>
                </a:r>
                <a:r>
                  <a:rPr lang="fr-FR" dirty="0" err="1">
                    <a:ea typeface="Cambria Math" panose="02040503050406030204" pitchFamily="18" charset="0"/>
                  </a:rPr>
                  <a:t>permeability</a:t>
                </a:r>
                <a:r>
                  <a:rPr lang="fr-FR" dirty="0">
                    <a:ea typeface="Cambria Math" panose="02040503050406030204" pitchFamily="18" charset="0"/>
                  </a:rPr>
                  <a:t>: </a:t>
                </a:r>
                <a14:m>
                  <m:oMath xmlns:m="http://schemas.openxmlformats.org/officeDocument/2006/math">
                    <m:r>
                      <a:rPr lang="fr-F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𝐾</m:t>
                    </m:r>
                    <m:d>
                      <m:dPr>
                        <m:ctrlP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e>
                    </m:d>
                  </m:oMath>
                </a14:m>
                <a:endParaRPr lang="fr-FR" b="0" dirty="0">
                  <a:ea typeface="Cambria Math" panose="02040503050406030204" pitchFamily="18" charset="0"/>
                </a:endParaRPr>
              </a:p>
              <a:p>
                <a:pPr lvl="1"/>
                <a:r>
                  <a:rPr lang="fr-FR" dirty="0" err="1">
                    <a:ea typeface="Cambria Math" panose="02040503050406030204" pitchFamily="18" charset="0"/>
                  </a:rPr>
                  <a:t>Suction</a:t>
                </a:r>
                <a:r>
                  <a:rPr lang="fr-FR" dirty="0">
                    <a:ea typeface="Cambria Math" panose="02040503050406030204" pitchFamily="18" charset="0"/>
                  </a:rPr>
                  <a:t> pressure: </a:t>
                </a:r>
                <a14:m>
                  <m:oMath xmlns:m="http://schemas.openxmlformats.org/officeDocument/2006/math">
                    <m:r>
                      <a:rPr lang="fr-F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𝑃𝑠𝑢𝑐</m:t>
                    </m:r>
                    <m:d>
                      <m:dPr>
                        <m:ctrlP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e>
                    </m:d>
                  </m:oMath>
                </a14:m>
                <a:endParaRPr lang="fr-FR" b="0" dirty="0">
                  <a:ea typeface="Cambria Math" panose="02040503050406030204" pitchFamily="18" charset="0"/>
                </a:endParaRPr>
              </a:p>
              <a:p>
                <a:pPr marL="457200" lvl="1" indent="0">
                  <a:buNone/>
                </a:pPr>
                <a:endParaRPr lang="en-US" dirty="0"/>
              </a:p>
              <a:p>
                <a:r>
                  <a:rPr lang="en-US" dirty="0"/>
                  <a:t>Material properties for heat transfer:</a:t>
                </a:r>
              </a:p>
              <a:p>
                <a:pPr lvl="1"/>
                <a:r>
                  <a:rPr lang="en-US" dirty="0"/>
                  <a:t>Thermal conductivity: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𝑒𝑓𝑓</m:t>
                        </m:r>
                      </m:sub>
                    </m:sSub>
                    <m:r>
                      <a:rPr lang="fr-FR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𝜙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  <a:p>
                <a:endParaRPr lang="fr-FR" dirty="0"/>
              </a:p>
              <a:p>
                <a:pPr lvl="1"/>
                <a:endParaRPr lang="fr-FR" dirty="0"/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</p:txBody>
          </p:sp>
        </mc:Choice>
        <mc:Fallback>
          <p:sp>
            <p:nvSpPr>
              <p:cNvPr id="14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0"/>
              </p:nvPr>
            </p:nvSpPr>
            <p:spPr>
              <a:blipFill>
                <a:blip r:embed="rId2"/>
                <a:stretch>
                  <a:fillRect l="-207" t="-385" r="-12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Group 4">
            <a:extLst>
              <a:ext uri="{FF2B5EF4-FFF2-40B4-BE49-F238E27FC236}">
                <a16:creationId xmlns:a16="http://schemas.microsoft.com/office/drawing/2014/main" id="{8FA75731-D5AC-4B6B-8AD4-A37B4A6D9264}"/>
              </a:ext>
            </a:extLst>
          </p:cNvPr>
          <p:cNvGrpSpPr/>
          <p:nvPr/>
        </p:nvGrpSpPr>
        <p:grpSpPr>
          <a:xfrm>
            <a:off x="4535858" y="863499"/>
            <a:ext cx="3958484" cy="3416501"/>
            <a:chOff x="492782" y="967719"/>
            <a:chExt cx="3958484" cy="3416501"/>
          </a:xfrm>
        </p:grpSpPr>
        <p:grpSp>
          <p:nvGrpSpPr>
            <p:cNvPr id="6" name="Groupe 5"/>
            <p:cNvGrpSpPr/>
            <p:nvPr/>
          </p:nvGrpSpPr>
          <p:grpSpPr>
            <a:xfrm>
              <a:off x="2483768" y="3064118"/>
              <a:ext cx="144429" cy="1021910"/>
              <a:chOff x="6732240" y="1969021"/>
              <a:chExt cx="144016" cy="1008112"/>
            </a:xfrm>
          </p:grpSpPr>
          <p:cxnSp>
            <p:nvCxnSpPr>
              <p:cNvPr id="7" name="Connecteur droit 6"/>
              <p:cNvCxnSpPr/>
              <p:nvPr/>
            </p:nvCxnSpPr>
            <p:spPr>
              <a:xfrm>
                <a:off x="6804248" y="2041029"/>
                <a:ext cx="0" cy="818753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Rectangle 10"/>
              <p:cNvSpPr/>
              <p:nvPr/>
            </p:nvSpPr>
            <p:spPr>
              <a:xfrm>
                <a:off x="6732240" y="1969021"/>
                <a:ext cx="144016" cy="144016"/>
              </a:xfrm>
              <a:prstGeom prst="rect">
                <a:avLst/>
              </a:prstGeom>
              <a:solidFill>
                <a:srgbClr val="393A39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/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6732240" y="2833117"/>
                <a:ext cx="144016" cy="144016"/>
              </a:xfrm>
              <a:prstGeom prst="rect">
                <a:avLst/>
              </a:prstGeom>
              <a:solidFill>
                <a:srgbClr val="393A39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/>
              </a:p>
            </p:txBody>
          </p:sp>
        </p:grpSp>
        <p:grpSp>
          <p:nvGrpSpPr>
            <p:cNvPr id="20" name="Groupe 19"/>
            <p:cNvGrpSpPr/>
            <p:nvPr/>
          </p:nvGrpSpPr>
          <p:grpSpPr>
            <a:xfrm>
              <a:off x="1282958" y="1317173"/>
              <a:ext cx="2475277" cy="567392"/>
              <a:chOff x="1138321" y="1393785"/>
              <a:chExt cx="2475277" cy="567392"/>
            </a:xfrm>
          </p:grpSpPr>
          <p:sp>
            <p:nvSpPr>
              <p:cNvPr id="8" name="Rectangle 7"/>
              <p:cNvSpPr/>
              <p:nvPr/>
            </p:nvSpPr>
            <p:spPr>
              <a:xfrm>
                <a:off x="1288342" y="1393785"/>
                <a:ext cx="2232248" cy="567392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3" name="ZoneTexte 12"/>
                  <p:cNvSpPr txBox="1"/>
                  <p:nvPr/>
                </p:nvSpPr>
                <p:spPr>
                  <a:xfrm>
                    <a:off x="1138321" y="1402966"/>
                    <a:ext cx="2475277" cy="53038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400" dirty="0">
                        <a:solidFill>
                          <a:schemeClr val="bg1"/>
                        </a:solidFill>
                      </a:rPr>
                      <a:t>Single layer, 200 mm</a:t>
                    </a:r>
                  </a:p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fr-FR" sz="1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fr-FR" sz="1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fr-FR" sz="1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=0.95, </m:t>
                          </m:r>
                          <m:sSub>
                            <m:sSubPr>
                              <m:ctrlPr>
                                <a:rPr lang="fr-FR" sz="1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fr-FR" sz="1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fr-FR" sz="1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=20°</m:t>
                          </m:r>
                          <m:r>
                            <a:rPr lang="fr-FR" sz="1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</m:oMath>
                      </m:oMathPara>
                    </a14:m>
                    <a:endParaRPr lang="en-US" sz="1400" dirty="0">
                      <a:solidFill>
                        <a:schemeClr val="bg1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3" name="ZoneTexte 12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138321" y="1402966"/>
                    <a:ext cx="2475277" cy="530381"/>
                  </a:xfrm>
                  <a:prstGeom prst="rect">
                    <a:avLst/>
                  </a:prstGeom>
                  <a:blipFill rotWithShape="0">
                    <a:blip r:embed="rId3"/>
                    <a:stretch>
                      <a:fillRect t="-2299" b="-4598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ZoneTexte 3"/>
                <p:cNvSpPr txBox="1"/>
                <p:nvPr/>
              </p:nvSpPr>
              <p:spPr>
                <a:xfrm>
                  <a:off x="1432979" y="967719"/>
                  <a:ext cx="3018287" cy="31199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/>
                    <a:t>Exterior,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fr-FR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fr-FR" sz="1400" b="0" i="1" smtClean="0">
                          <a:latin typeface="Cambria Math" panose="02040503050406030204" pitchFamily="18" charset="0"/>
                        </a:rPr>
                        <m:t>=0.8, </m:t>
                      </m:r>
                      <m:sSub>
                        <m:sSubPr>
                          <m:ctrlPr>
                            <a:rPr lang="fr-FR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fr-FR" sz="1400" b="0" i="1" smtClean="0">
                          <a:latin typeface="Cambria Math" panose="02040503050406030204" pitchFamily="18" charset="0"/>
                        </a:rPr>
                        <m:t>=2°</m:t>
                      </m:r>
                      <m:r>
                        <a:rPr lang="fr-FR" sz="1400" b="0" i="1" smtClean="0">
                          <a:latin typeface="Cambria Math" panose="02040503050406030204" pitchFamily="18" charset="0"/>
                        </a:rPr>
                        <m:t>𝐶</m:t>
                      </m:r>
                    </m:oMath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4" name="ZoneTexte 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32979" y="967719"/>
                  <a:ext cx="3018287" cy="311990"/>
                </a:xfrm>
                <a:prstGeom prst="rect">
                  <a:avLst/>
                </a:prstGeom>
                <a:blipFill>
                  <a:blip r:embed="rId4"/>
                  <a:stretch>
                    <a:fillRect l="-606" t="-3922" b="-17647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ZoneTexte 9"/>
                <p:cNvSpPr txBox="1"/>
                <p:nvPr/>
              </p:nvSpPr>
              <p:spPr>
                <a:xfrm>
                  <a:off x="1338422" y="1922365"/>
                  <a:ext cx="2659216" cy="31199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/>
                    <a:t>Interior,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fr-FR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fr-FR" sz="1400" b="0" i="1" smtClean="0">
                          <a:latin typeface="Cambria Math" panose="02040503050406030204" pitchFamily="18" charset="0"/>
                        </a:rPr>
                        <m:t>=0.7, </m:t>
                      </m:r>
                      <m:sSub>
                        <m:sSubPr>
                          <m:ctrlPr>
                            <a:rPr lang="fr-FR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fr-FR" sz="1400" b="0" i="1" smtClean="0">
                          <a:latin typeface="Cambria Math" panose="02040503050406030204" pitchFamily="18" charset="0"/>
                        </a:rPr>
                        <m:t>=20°</m:t>
                      </m:r>
                      <m:r>
                        <a:rPr lang="fr-FR" sz="1400" b="0" i="1" smtClean="0">
                          <a:latin typeface="Cambria Math" panose="02040503050406030204" pitchFamily="18" charset="0"/>
                        </a:rPr>
                        <m:t>𝐶</m:t>
                      </m:r>
                    </m:oMath>
                  </a14:m>
                  <a:endParaRPr lang="fr-FR" sz="1400" dirty="0"/>
                </a:p>
              </p:txBody>
            </p:sp>
          </mc:Choice>
          <mc:Fallback xmlns="">
            <p:sp>
              <p:nvSpPr>
                <p:cNvPr id="10" name="ZoneTexte 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38422" y="1922365"/>
                  <a:ext cx="2659216" cy="311990"/>
                </a:xfrm>
                <a:prstGeom prst="rect">
                  <a:avLst/>
                </a:prstGeom>
                <a:blipFill>
                  <a:blip r:embed="rId5"/>
                  <a:stretch>
                    <a:fillRect l="-688" t="-1961" b="-19608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9" name="ZoneTexte 8"/>
            <p:cNvSpPr txBox="1"/>
            <p:nvPr/>
          </p:nvSpPr>
          <p:spPr>
            <a:xfrm>
              <a:off x="2015715" y="4072230"/>
              <a:ext cx="1083221" cy="3119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1D model</a:t>
              </a:r>
            </a:p>
          </p:txBody>
        </p:sp>
        <p:sp>
          <p:nvSpPr>
            <p:cNvPr id="15" name="Flèche droite 14"/>
            <p:cNvSpPr/>
            <p:nvPr/>
          </p:nvSpPr>
          <p:spPr>
            <a:xfrm rot="5400000">
              <a:off x="2300712" y="2466774"/>
              <a:ext cx="510955" cy="288859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cxnSp>
          <p:nvCxnSpPr>
            <p:cNvPr id="16" name="Connecteur droit avec flèche 15"/>
            <p:cNvCxnSpPr/>
            <p:nvPr/>
          </p:nvCxnSpPr>
          <p:spPr>
            <a:xfrm flipV="1">
              <a:off x="1228445" y="1123714"/>
              <a:ext cx="0" cy="1110641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ZoneTexte 17"/>
                <p:cNvSpPr txBox="1"/>
                <p:nvPr/>
              </p:nvSpPr>
              <p:spPr>
                <a:xfrm>
                  <a:off x="492782" y="1332858"/>
                  <a:ext cx="845640" cy="76944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100" dirty="0"/>
                    <a:t>Airflow direction when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fr-FR" sz="11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1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fr-FR" sz="11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fr-FR" sz="11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fr-FR" sz="1100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fr-FR" sz="1100" b="0" i="1" smtClean="0">
                          <a:latin typeface="Cambria Math" panose="02040503050406030204" pitchFamily="18" charset="0"/>
                        </a:rPr>
                        <m:t>)&gt;0</m:t>
                      </m:r>
                    </m:oMath>
                  </a14:m>
                  <a:endParaRPr lang="en-US" sz="1100" dirty="0"/>
                </a:p>
              </p:txBody>
            </p:sp>
          </mc:Choice>
          <mc:Fallback xmlns="">
            <p:sp>
              <p:nvSpPr>
                <p:cNvPr id="18" name="ZoneTexte 1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92782" y="1332858"/>
                  <a:ext cx="845640" cy="769441"/>
                </a:xfrm>
                <a:prstGeom prst="rect">
                  <a:avLst/>
                </a:prstGeom>
                <a:blipFill>
                  <a:blip r:embed="rId6"/>
                  <a:stretch>
                    <a:fillRect b="-1587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6064747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Model definition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noProof="0" dirty="0"/>
              <a:t>Heat transfer in Building Materials interface </a:t>
            </a:r>
            <a:r>
              <a:rPr lang="en-US" dirty="0">
                <a:sym typeface="Wingdings" panose="05000000000000000000" pitchFamily="2" charset="2"/>
              </a:rPr>
              <a:t>(</a:t>
            </a:r>
            <a:r>
              <a:rPr lang="en-US" dirty="0" err="1"/>
              <a:t>Hagentoft</a:t>
            </a:r>
            <a:r>
              <a:rPr lang="en-US" dirty="0"/>
              <a:t> eq. 65) </a:t>
            </a:r>
            <a:r>
              <a:rPr lang="en-US" noProof="0" dirty="0"/>
              <a:t>:</a:t>
            </a:r>
          </a:p>
          <a:p>
            <a:endParaRPr lang="en-US" noProof="0" dirty="0"/>
          </a:p>
          <a:p>
            <a:endParaRPr lang="en-US" noProof="0" dirty="0"/>
          </a:p>
          <a:p>
            <a:endParaRPr lang="en-US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/>
              <p:cNvSpPr txBox="1"/>
              <p:nvPr/>
            </p:nvSpPr>
            <p:spPr>
              <a:xfrm>
                <a:off x="3152114" y="2022008"/>
                <a:ext cx="5596350" cy="3690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b="1" i="0" smtClean="0">
                          <a:latin typeface="Cambria Math" panose="02040503050406030204" pitchFamily="18" charset="0"/>
                        </a:rPr>
                        <m:t>𝐪</m:t>
                      </m:r>
                      <m:r>
                        <a:rPr lang="fr-FR" sz="1400" b="0" i="1" smtClean="0">
                          <a:latin typeface="Cambria Math" panose="02040503050406030204" pitchFamily="18" charset="0"/>
                        </a:rPr>
                        <m:t>=−(</m:t>
                      </m:r>
                      <m:sSub>
                        <m:sSubPr>
                          <m:ctrlPr>
                            <a:rPr lang="fr-FR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𝑒𝑓𝑓</m:t>
                          </m:r>
                        </m:sub>
                      </m:sSub>
                      <m:r>
                        <a:rPr lang="fr-FR" sz="1400" b="0" i="0" smtClean="0">
                          <a:latin typeface="Cambria Math" panose="02040503050406030204" pitchFamily="18" charset="0"/>
                        </a:rPr>
                        <m:t>𝛻</m:t>
                      </m:r>
                      <m:r>
                        <a:rPr lang="fr-FR" sz="1400" b="0" i="1" smtClean="0"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fr-FR" sz="14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fr-FR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sub>
                      </m:sSub>
                      <m:sSub>
                        <m:sSubPr>
                          <m:ctrlPr>
                            <a:rPr lang="fr-FR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fr-FR" sz="1400" b="0" i="0" smtClean="0">
                          <a:latin typeface="Cambria Math" panose="02040503050406030204" pitchFamily="18" charset="0"/>
                        </a:rPr>
                        <m:t>𝛻</m:t>
                      </m:r>
                      <m:d>
                        <m:dPr>
                          <m:ctrlPr>
                            <a:rPr lang="fr-FR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𝜙</m:t>
                          </m:r>
                          <m:sSub>
                            <m:sSubPr>
                              <m:ctrlPr>
                                <a:rPr lang="fr-FR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4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fr-FR" sz="1400" b="0" i="1" smtClean="0">
                                  <a:latin typeface="Cambria Math" panose="02040503050406030204" pitchFamily="18" charset="0"/>
                                </a:rPr>
                                <m:t>𝑠𝑎𝑡</m:t>
                              </m:r>
                            </m:sub>
                          </m:sSub>
                          <m:d>
                            <m:dPr>
                              <m:ctrlPr>
                                <a:rPr lang="fr-FR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1400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</m:d>
                        </m:e>
                      </m:d>
                      <m:r>
                        <a:rPr lang="fr-FR" sz="1400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fr-FR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d>
                        <m:dPr>
                          <m:ctrlPr>
                            <a:rPr lang="fr-FR" sz="1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sSub>
                        <m:sSubPr>
                          <m:ctrlPr>
                            <a:rPr lang="fr-FR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𝑎𝑖𝑟</m:t>
                          </m:r>
                        </m:sub>
                      </m:sSub>
                      <m:sSub>
                        <m:sSubPr>
                          <m:ctrlPr>
                            <a:rPr lang="fr-FR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fr-FR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40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fr-FR" sz="1400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e>
                        <m:sub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𝑎𝑖𝑟</m:t>
                          </m:r>
                        </m:sub>
                      </m:sSub>
                      <m:r>
                        <a:rPr lang="fr-FR" sz="1400" i="1"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fr-FR" sz="1400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fr-FR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𝑣</m:t>
                          </m:r>
                        </m:sub>
                      </m:sSub>
                      <m:sSub>
                        <m:sSubPr>
                          <m:ctrlPr>
                            <a:rPr lang="fr-FR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d>
                        <m:dPr>
                          <m:ctrlPr>
                            <a:rPr lang="fr-FR" sz="1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sSub>
                        <m:sSubPr>
                          <m:ctrlPr>
                            <a:rPr lang="fr-FR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fr-FR" sz="14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fr-FR" sz="1400" dirty="0"/>
              </a:p>
            </p:txBody>
          </p:sp>
        </mc:Choice>
        <mc:Fallback xmlns="">
          <p:sp>
            <p:nvSpPr>
              <p:cNvPr id="10" name="ZoneText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52114" y="2022008"/>
                <a:ext cx="5596350" cy="36901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/>
              <p:cNvSpPr txBox="1"/>
              <p:nvPr/>
            </p:nvSpPr>
            <p:spPr>
              <a:xfrm>
                <a:off x="2915816" y="1520651"/>
                <a:ext cx="2448272" cy="501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fr-FR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1400" b="0" i="1" smtClean="0"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  <m:sSub>
                                <m:sSubPr>
                                  <m:ctrlPr>
                                    <a:rPr lang="fr-FR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1400" b="0" i="1" smtClean="0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fr-FR" sz="1400" b="0" i="1" smtClean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</m:sSub>
                            </m:e>
                          </m:d>
                        </m:e>
                        <m:sub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𝑒𝑓𝑓</m:t>
                          </m:r>
                        </m:sub>
                      </m:sSub>
                      <m:f>
                        <m:fPr>
                          <m:ctrlPr>
                            <a:rPr lang="fr-FR" sz="1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num>
                        <m:den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fr-FR" sz="1400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fr-FR" sz="1400">
                          <a:latin typeface="Cambria Math" panose="02040503050406030204" pitchFamily="18" charset="0"/>
                        </a:rPr>
                        <m:t>𝛻</m:t>
                      </m:r>
                      <m:r>
                        <a:rPr lang="fr-FR" sz="1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fr-FR" sz="1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𝒒</m:t>
                      </m:r>
                      <m:r>
                        <a:rPr lang="fr-FR" sz="14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sz="1400" b="0" i="1" smtClean="0">
                          <a:latin typeface="Cambria Math" panose="02040503050406030204" pitchFamily="18" charset="0"/>
                        </a:rPr>
                        <m:t>𝑄</m:t>
                      </m:r>
                    </m:oMath>
                  </m:oMathPara>
                </a14:m>
                <a:endParaRPr lang="fr-FR" sz="1400" dirty="0"/>
              </a:p>
            </p:txBody>
          </p:sp>
        </mc:Choice>
        <mc:Fallback xmlns="">
          <p:sp>
            <p:nvSpPr>
              <p:cNvPr id="12" name="ZoneText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15816" y="1520651"/>
                <a:ext cx="2448272" cy="501997"/>
              </a:xfrm>
              <a:prstGeom prst="rect">
                <a:avLst/>
              </a:prstGeom>
              <a:blipFill rotWithShape="0">
                <a:blip r:embed="rId4"/>
                <a:stretch>
                  <a:fillRect b="-12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" name="Groupe 1"/>
          <p:cNvGrpSpPr/>
          <p:nvPr/>
        </p:nvGrpSpPr>
        <p:grpSpPr>
          <a:xfrm>
            <a:off x="632022" y="2715766"/>
            <a:ext cx="8058150" cy="2177354"/>
            <a:chOff x="628650" y="1028700"/>
            <a:chExt cx="8058150" cy="2177354"/>
          </a:xfrm>
        </p:grpSpPr>
        <p:sp>
          <p:nvSpPr>
            <p:cNvPr id="50" name="Espace réservé du contenu 5"/>
            <p:cNvSpPr txBox="1">
              <a:spLocks/>
            </p:cNvSpPr>
            <p:nvPr/>
          </p:nvSpPr>
          <p:spPr>
            <a:xfrm>
              <a:off x="628650" y="1028700"/>
              <a:ext cx="8058150" cy="2065784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100000"/>
                </a:lnSpc>
                <a:spcBef>
                  <a:spcPts val="1000"/>
                </a:spcBef>
                <a:buFont typeface="Wingdings" pitchFamily="2" charset="2"/>
                <a:buChar char="§"/>
                <a:defRPr sz="1600" kern="1200">
                  <a:solidFill>
                    <a:srgbClr val="393A39"/>
                  </a:solidFill>
                  <a:latin typeface="Lato" panose="020F0502020204030203" pitchFamily="34" charset="0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FontTx/>
                <a:buBlip>
                  <a:blip r:embed="rId5"/>
                </a:buBlip>
                <a:defRPr sz="1400" kern="1200">
                  <a:solidFill>
                    <a:srgbClr val="393A39"/>
                  </a:solidFill>
                  <a:latin typeface="Lato" panose="020F0502020204030203" pitchFamily="34" charset="0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rgbClr val="393A39"/>
                  </a:solidFill>
                  <a:latin typeface="Lato" panose="020F0502020204030203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Lato" panose="020F0502020204030203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Lato" panose="020F0502020204030203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/>
                <a:t>Moisture transport in Building Materials interface </a:t>
              </a:r>
              <a:r>
                <a:rPr lang="en-US" dirty="0">
                  <a:sym typeface="Wingdings" panose="05000000000000000000" pitchFamily="2" charset="2"/>
                </a:rPr>
                <a:t>(</a:t>
              </a:r>
              <a:r>
                <a:rPr lang="en-US" dirty="0" err="1"/>
                <a:t>Hagentoft</a:t>
              </a:r>
              <a:r>
                <a:rPr lang="en-US" dirty="0"/>
                <a:t> eq. 62):</a:t>
              </a:r>
            </a:p>
            <a:p>
              <a:endParaRPr lang="en-US" dirty="0"/>
            </a:p>
            <a:p>
              <a:endParaRPr lang="en-US" dirty="0"/>
            </a:p>
            <a:p>
              <a:endParaRPr lang="en-US" dirty="0"/>
            </a:p>
            <a:p>
              <a:endParaRPr lang="en-US" dirty="0"/>
            </a:p>
            <a:p>
              <a:pPr lvl="1"/>
              <a:endParaRPr lang="en-US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2" name="ZoneTexte 51"/>
                <p:cNvSpPr txBox="1"/>
                <p:nvPr/>
              </p:nvSpPr>
              <p:spPr>
                <a:xfrm>
                  <a:off x="2570093" y="2111695"/>
                  <a:ext cx="3514676" cy="33977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1400" b="1" i="0" smtClean="0">
                            <a:latin typeface="Cambria Math" panose="02040503050406030204" pitchFamily="18" charset="0"/>
                          </a:rPr>
                          <m:t>𝐠</m:t>
                        </m:r>
                        <m:r>
                          <a:rPr lang="fr-FR" sz="1400" b="0" i="1" smtClean="0">
                            <a:latin typeface="Cambria Math" panose="02040503050406030204" pitchFamily="18" charset="0"/>
                          </a:rPr>
                          <m:t>=−(</m:t>
                        </m:r>
                        <m:r>
                          <a:rPr lang="fr-FR" sz="1400" b="0" i="1" smtClean="0">
                            <a:latin typeface="Cambria Math" panose="02040503050406030204" pitchFamily="18" charset="0"/>
                          </a:rPr>
                          <m:t>𝜉</m:t>
                        </m:r>
                        <m:sSub>
                          <m:sSubPr>
                            <m:ctrlPr>
                              <a:rPr lang="fr-FR" sz="1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1400" b="0" i="1" smtClean="0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fr-FR" sz="1400" b="0" i="1" smtClean="0">
                                <a:latin typeface="Cambria Math" panose="02040503050406030204" pitchFamily="18" charset="0"/>
                              </a:rPr>
                              <m:t>𝑤</m:t>
                            </m:r>
                          </m:sub>
                        </m:sSub>
                        <m:r>
                          <a:rPr lang="fr-FR" sz="1400" b="0" i="0" smtClean="0">
                            <a:latin typeface="Cambria Math" panose="02040503050406030204" pitchFamily="18" charset="0"/>
                          </a:rPr>
                          <m:t>𝛻</m:t>
                        </m:r>
                        <m:r>
                          <a:rPr lang="fr-FR" sz="1400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  <m:r>
                          <a:rPr lang="fr-FR" sz="14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fr-FR" sz="1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1400" b="0" i="1" smtClean="0">
                                <a:latin typeface="Cambria Math" panose="02040503050406030204" pitchFamily="18" charset="0"/>
                              </a:rPr>
                              <m:t>𝛿</m:t>
                            </m:r>
                          </m:e>
                          <m:sub>
                            <m:r>
                              <a:rPr lang="fr-FR" sz="1400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  <m:r>
                          <a:rPr lang="fr-FR" sz="1400" b="0" i="0" smtClean="0">
                            <a:latin typeface="Cambria Math" panose="02040503050406030204" pitchFamily="18" charset="0"/>
                          </a:rPr>
                          <m:t>𝛻</m:t>
                        </m:r>
                        <m:d>
                          <m:dPr>
                            <m:ctrlPr>
                              <a:rPr lang="fr-FR" sz="14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1400" b="0" i="1" smtClean="0">
                                <a:latin typeface="Cambria Math" panose="02040503050406030204" pitchFamily="18" charset="0"/>
                              </a:rPr>
                              <m:t>𝜙</m:t>
                            </m:r>
                            <m:sSub>
                              <m:sSubPr>
                                <m:ctrlPr>
                                  <a:rPr lang="fr-FR" sz="1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1400" b="0" i="1" smtClean="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fr-FR" sz="1400" b="0" i="1" smtClean="0">
                                    <a:latin typeface="Cambria Math" panose="02040503050406030204" pitchFamily="18" charset="0"/>
                                  </a:rPr>
                                  <m:t>𝑠𝑎𝑡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fr-FR" sz="1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fr-FR" sz="1400" b="0" i="1" smtClean="0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e>
                            </m:d>
                          </m:e>
                        </m:d>
                      </m:oMath>
                    </m:oMathPara>
                  </a14:m>
                  <a:endParaRPr lang="fr-FR" sz="1400" dirty="0"/>
                </a:p>
              </p:txBody>
            </p:sp>
          </mc:Choice>
          <mc:Fallback xmlns="">
            <p:sp>
              <p:nvSpPr>
                <p:cNvPr id="52" name="ZoneTexte 5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70093" y="2111695"/>
                  <a:ext cx="3514676" cy="339773"/>
                </a:xfrm>
                <a:prstGeom prst="rect">
                  <a:avLst/>
                </a:prstGeom>
                <a:blipFill>
                  <a:blip r:embed="rId6"/>
                  <a:stretch>
                    <a:fillRect b="-1786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3" name="ZoneTexte 52"/>
                <p:cNvSpPr txBox="1"/>
                <p:nvPr/>
              </p:nvSpPr>
              <p:spPr>
                <a:xfrm>
                  <a:off x="2912444" y="2667765"/>
                  <a:ext cx="936104" cy="53828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1400" b="0" i="1" smtClean="0">
                            <a:latin typeface="Cambria Math" panose="02040503050406030204" pitchFamily="18" charset="0"/>
                          </a:rPr>
                          <m:t>𝜉</m:t>
                        </m:r>
                        <m:r>
                          <a:rPr lang="fr-FR" sz="14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fr-FR" sz="14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1400" b="0" i="1" smtClean="0">
                                <a:latin typeface="Cambria Math" panose="02040503050406030204" pitchFamily="18" charset="0"/>
                              </a:rPr>
                              <m:t>𝜕</m:t>
                            </m:r>
                            <m:r>
                              <a:rPr lang="fr-FR" sz="1400" b="0" i="1" smtClean="0">
                                <a:latin typeface="Cambria Math" panose="02040503050406030204" pitchFamily="18" charset="0"/>
                              </a:rPr>
                              <m:t>𝑤</m:t>
                            </m:r>
                          </m:num>
                          <m:den>
                            <m:r>
                              <a:rPr lang="fr-FR" sz="1400" b="0" i="1" smtClean="0">
                                <a:latin typeface="Cambria Math" panose="02040503050406030204" pitchFamily="18" charset="0"/>
                              </a:rPr>
                              <m:t>𝜕𝜙</m:t>
                            </m:r>
                          </m:den>
                        </m:f>
                      </m:oMath>
                    </m:oMathPara>
                  </a14:m>
                  <a:endParaRPr lang="fr-FR" sz="1400" dirty="0"/>
                </a:p>
              </p:txBody>
            </p:sp>
          </mc:Choice>
          <mc:Fallback>
            <p:sp>
              <p:nvSpPr>
                <p:cNvPr id="53" name="ZoneTexte 5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12444" y="2667765"/>
                  <a:ext cx="936104" cy="538289"/>
                </a:xfrm>
                <a:prstGeom prst="rect">
                  <a:avLst/>
                </a:prstGeom>
                <a:blipFill>
                  <a:blip r:embed="rId7"/>
                  <a:stretch>
                    <a:fillRect b="-449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4" name="ZoneTexte 53"/>
                <p:cNvSpPr txBox="1"/>
                <p:nvPr/>
              </p:nvSpPr>
              <p:spPr>
                <a:xfrm>
                  <a:off x="2915816" y="1520651"/>
                  <a:ext cx="2823230" cy="50199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1400" i="1" smtClean="0">
                            <a:latin typeface="Cambria Math" panose="02040503050406030204" pitchFamily="18" charset="0"/>
                          </a:rPr>
                          <m:t>𝜉</m:t>
                        </m:r>
                        <m:f>
                          <m:fPr>
                            <m:ctrlPr>
                              <a:rPr lang="fr-FR" sz="1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1400" i="1">
                                <a:latin typeface="Cambria Math" panose="02040503050406030204" pitchFamily="18" charset="0"/>
                              </a:rPr>
                              <m:t>𝜕𝜙</m:t>
                            </m:r>
                          </m:num>
                          <m:den>
                            <m:r>
                              <a:rPr lang="fr-FR" sz="1400" i="1">
                                <a:latin typeface="Cambria Math" panose="02040503050406030204" pitchFamily="18" charset="0"/>
                              </a:rPr>
                              <m:t>𝜕</m:t>
                            </m:r>
                            <m:r>
                              <a:rPr lang="fr-FR" sz="1400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den>
                        </m:f>
                        <m:r>
                          <a:rPr lang="fr-FR" sz="1400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fr-FR" sz="1400">
                            <a:latin typeface="Cambria Math" panose="02040503050406030204" pitchFamily="18" charset="0"/>
                          </a:rPr>
                          <m:t>𝛻</m:t>
                        </m:r>
                        <m:r>
                          <a:rPr lang="fr-FR" sz="1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a:rPr lang="fr-FR" sz="1400" b="1" i="0">
                            <a:latin typeface="Cambria Math" panose="02040503050406030204" pitchFamily="18" charset="0"/>
                          </a:rPr>
                          <m:t>𝐠</m:t>
                        </m:r>
                        <m:r>
                          <a:rPr lang="fr-FR" sz="1400" i="1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fr-FR" sz="1400" i="1">
                            <a:latin typeface="Cambria Math" panose="02040503050406030204" pitchFamily="18" charset="0"/>
                          </a:rPr>
                          <m:t>𝐺</m:t>
                        </m:r>
                        <m:r>
                          <a:rPr lang="fr-FR" sz="14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fr-FR" sz="1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1400">
                                <a:latin typeface="Cambria Math" panose="02040503050406030204" pitchFamily="18" charset="0"/>
                              </a:rPr>
                              <m:t>𝛻</m:t>
                            </m:r>
                            <m:r>
                              <a:rPr lang="fr-FR" sz="1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∙</m:t>
                            </m:r>
                            <m:r>
                              <a:rPr lang="fr-FR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fr-FR" sz="1400" i="1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fr-FR" sz="1400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  <m:sSub>
                          <m:sSubPr>
                            <m:ctrlPr>
                              <a:rPr lang="fr-FR" sz="1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1400" i="1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fr-FR" sz="1400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sub>
                        </m:sSub>
                        <m:r>
                          <a:rPr lang="fr-FR" sz="1400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fr-FR" sz="1400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fr-FR" sz="1400" b="0" i="1" smtClean="0">
                            <a:latin typeface="Cambria Math" panose="02040503050406030204" pitchFamily="18" charset="0"/>
                          </a:rPr>
                          <m:t>))</m:t>
                        </m:r>
                      </m:oMath>
                    </m:oMathPara>
                  </a14:m>
                  <a:endParaRPr lang="fr-FR" sz="1400" dirty="0"/>
                </a:p>
              </p:txBody>
            </p:sp>
          </mc:Choice>
          <mc:Fallback xmlns="">
            <p:sp>
              <p:nvSpPr>
                <p:cNvPr id="54" name="ZoneTexte 5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15816" y="1520651"/>
                  <a:ext cx="2823230" cy="501997"/>
                </a:xfrm>
                <a:prstGeom prst="rect">
                  <a:avLst/>
                </a:prstGeom>
                <a:blipFill>
                  <a:blip r:embed="rId8"/>
                  <a:stretch>
                    <a:fillRect b="-1205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8" name="Rectangle 57"/>
            <p:cNvSpPr/>
            <p:nvPr/>
          </p:nvSpPr>
          <p:spPr>
            <a:xfrm>
              <a:off x="4396907" y="2144983"/>
              <a:ext cx="1204292" cy="324384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59" name="Connecteur en angle 58"/>
            <p:cNvCxnSpPr>
              <a:cxnSpLocks/>
              <a:stCxn id="60" idx="2"/>
            </p:cNvCxnSpPr>
            <p:nvPr/>
          </p:nvCxnSpPr>
          <p:spPr>
            <a:xfrm rot="5400000" flipH="1">
              <a:off x="5578215" y="1791363"/>
              <a:ext cx="247147" cy="1557770"/>
            </a:xfrm>
            <a:prstGeom prst="bentConnector4">
              <a:avLst>
                <a:gd name="adj1" fmla="val -92496"/>
                <a:gd name="adj2" fmla="val 99762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ZoneTexte 59"/>
            <p:cNvSpPr txBox="1"/>
            <p:nvPr/>
          </p:nvSpPr>
          <p:spPr>
            <a:xfrm>
              <a:off x="5796597" y="2416822"/>
              <a:ext cx="136815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err="1"/>
                <a:t>Vapor</a:t>
              </a:r>
              <a:r>
                <a:rPr lang="fr-FR" sz="1200" dirty="0"/>
                <a:t> diffusion</a:t>
              </a: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3560516" y="2144983"/>
              <a:ext cx="690457" cy="324384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3" name="ZoneTexte 62"/>
            <p:cNvSpPr txBox="1"/>
            <p:nvPr/>
          </p:nvSpPr>
          <p:spPr>
            <a:xfrm>
              <a:off x="1367643" y="2116199"/>
              <a:ext cx="172819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err="1"/>
                <a:t>Liquid</a:t>
              </a:r>
              <a:r>
                <a:rPr lang="fr-FR" sz="1200" dirty="0"/>
                <a:t> transport by </a:t>
              </a:r>
              <a:r>
                <a:rPr lang="fr-FR" sz="1200" dirty="0" err="1"/>
                <a:t>capillary</a:t>
              </a:r>
              <a:r>
                <a:rPr lang="fr-FR" sz="1200" dirty="0"/>
                <a:t> </a:t>
              </a:r>
              <a:r>
                <a:rPr lang="fr-FR" sz="1200" dirty="0" err="1"/>
                <a:t>suction</a:t>
              </a:r>
              <a:r>
                <a:rPr lang="fr-FR" sz="1200" dirty="0"/>
                <a:t> forces</a:t>
              </a:r>
            </a:p>
          </p:txBody>
        </p:sp>
        <p:cxnSp>
          <p:nvCxnSpPr>
            <p:cNvPr id="67" name="Connecteur en angle 66"/>
            <p:cNvCxnSpPr>
              <a:cxnSpLocks/>
            </p:cNvCxnSpPr>
            <p:nvPr/>
          </p:nvCxnSpPr>
          <p:spPr>
            <a:xfrm rot="10800000" flipV="1">
              <a:off x="5349898" y="1449252"/>
              <a:ext cx="439067" cy="157419"/>
            </a:xfrm>
            <a:prstGeom prst="bentConnector3">
              <a:avLst>
                <a:gd name="adj1" fmla="val 99002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ZoneTexte 67"/>
            <p:cNvSpPr txBox="1"/>
            <p:nvPr/>
          </p:nvSpPr>
          <p:spPr>
            <a:xfrm>
              <a:off x="5747551" y="1320003"/>
              <a:ext cx="17968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Contribution of </a:t>
              </a:r>
              <a:r>
                <a:rPr lang="fr-FR" sz="1200" dirty="0" err="1"/>
                <a:t>airflow</a:t>
              </a:r>
              <a:endParaRPr lang="fr-FR" sz="1200" dirty="0"/>
            </a:p>
          </p:txBody>
        </p:sp>
        <p:sp>
          <p:nvSpPr>
            <p:cNvPr id="69" name="Rectangle 68"/>
            <p:cNvSpPr/>
            <p:nvPr/>
          </p:nvSpPr>
          <p:spPr>
            <a:xfrm>
              <a:off x="4396907" y="1633149"/>
              <a:ext cx="1204292" cy="324384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cxnSp>
        <p:nvCxnSpPr>
          <p:cNvPr id="70" name="Connecteur en angle 69"/>
          <p:cNvCxnSpPr>
            <a:cxnSpLocks/>
          </p:cNvCxnSpPr>
          <p:nvPr/>
        </p:nvCxnSpPr>
        <p:spPr>
          <a:xfrm rot="10800000" flipV="1">
            <a:off x="6372730" y="1851671"/>
            <a:ext cx="439067" cy="157419"/>
          </a:xfrm>
          <a:prstGeom prst="bentConnector3">
            <a:avLst>
              <a:gd name="adj1" fmla="val 99002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ZoneTexte 70"/>
          <p:cNvSpPr txBox="1"/>
          <p:nvPr/>
        </p:nvSpPr>
        <p:spPr>
          <a:xfrm>
            <a:off x="6876785" y="1720767"/>
            <a:ext cx="17968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Contribution of </a:t>
            </a:r>
            <a:r>
              <a:rPr lang="fr-FR" sz="1200" dirty="0" err="1"/>
              <a:t>airflow</a:t>
            </a:r>
            <a:endParaRPr lang="fr-FR" sz="1200" dirty="0"/>
          </a:p>
        </p:txBody>
      </p:sp>
      <p:sp>
        <p:nvSpPr>
          <p:cNvPr id="72" name="Rectangle 71"/>
          <p:cNvSpPr/>
          <p:nvPr/>
        </p:nvSpPr>
        <p:spPr>
          <a:xfrm>
            <a:off x="6154916" y="2013734"/>
            <a:ext cx="2360434" cy="377286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9" name="Connecteur en angle 58">
            <a:extLst>
              <a:ext uri="{FF2B5EF4-FFF2-40B4-BE49-F238E27FC236}">
                <a16:creationId xmlns:a16="http://schemas.microsoft.com/office/drawing/2014/main" id="{6CB7C4FF-6BC1-4C24-A8EE-FEB3C3C83B43}"/>
              </a:ext>
            </a:extLst>
          </p:cNvPr>
          <p:cNvCxnSpPr>
            <a:cxnSpLocks/>
            <a:stCxn id="63" idx="2"/>
          </p:cNvCxnSpPr>
          <p:nvPr/>
        </p:nvCxnSpPr>
        <p:spPr>
          <a:xfrm rot="5400000" flipH="1" flipV="1">
            <a:off x="3007498" y="3356436"/>
            <a:ext cx="136108" cy="1680880"/>
          </a:xfrm>
          <a:prstGeom prst="bentConnector4">
            <a:avLst>
              <a:gd name="adj1" fmla="val -66930"/>
              <a:gd name="adj2" fmla="val 100245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50761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Model definition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Espace réservé du contenu 5"/>
              <p:cNvSpPr>
                <a:spLocks noGrp="1"/>
              </p:cNvSpPr>
              <p:nvPr>
                <p:ph idx="1"/>
              </p:nvPr>
            </p:nvSpPr>
            <p:spPr>
              <a:xfrm>
                <a:off x="628650" y="1028700"/>
                <a:ext cx="8191822" cy="3752850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en-US" dirty="0">
                    <a:sym typeface="Wingdings" panose="05000000000000000000" pitchFamily="2" charset="2"/>
                  </a:rPr>
                  <a:t>Numerical model:</a:t>
                </a:r>
              </a:p>
              <a:p>
                <a:pPr lvl="1"/>
                <a:r>
                  <a:rPr lang="en-US" dirty="0">
                    <a:sym typeface="Wingdings" panose="05000000000000000000" pitchFamily="2" charset="2"/>
                  </a:rPr>
                  <a:t>In order to account for the airflow within building material, a mass and a heat sources are added to the model.</a:t>
                </a:r>
              </a:p>
              <a:p>
                <a:pPr lvl="1"/>
                <a:endParaRPr lang="en-US" dirty="0">
                  <a:sym typeface="Wingdings" panose="05000000000000000000" pitchFamily="2" charset="2"/>
                </a:endParaRPr>
              </a:p>
              <a:p>
                <a:r>
                  <a:rPr lang="en-US" dirty="0"/>
                  <a:t>Boundary conditions at interior and exterior sides:</a:t>
                </a:r>
              </a:p>
              <a:p>
                <a:pPr lvl="1"/>
                <a:r>
                  <a:rPr lang="en-US" dirty="0"/>
                  <a:t>Convective moisture flux:</a:t>
                </a:r>
                <a:endParaRPr lang="fr-FR" b="0" i="0" dirty="0">
                  <a:latin typeface="Cambria Math" panose="02040503050406030204" pitchFamily="18" charset="0"/>
                </a:endParaRPr>
              </a:p>
              <a:p>
                <a:pPr marL="2155825" lvl="1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fr-FR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fr-FR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fr-FR" i="1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fr-FR" i="1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𝜑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𝑒𝑥𝑡</m:t>
                        </m:r>
                      </m:sub>
                    </m:sSub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fr-FR" i="1">
                            <a:latin typeface="Cambria Math" panose="02040503050406030204" pitchFamily="18" charset="0"/>
                          </a:rPr>
                          <m:t>𝑣</m:t>
                        </m:r>
                        <m:r>
                          <a:rPr lang="fr-FR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fr-FR" i="1">
                            <a:latin typeface="Cambria Math" panose="02040503050406030204" pitchFamily="18" charset="0"/>
                          </a:rPr>
                          <m:t>𝑒𝑥𝑡</m:t>
                        </m:r>
                      </m:sub>
                    </m:sSub>
                    <m:r>
                      <a:rPr lang="fr-FR" i="1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𝜑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fr-FR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fr-FR" i="1">
                            <a:latin typeface="Cambria Math" panose="02040503050406030204" pitchFamily="18" charset="0"/>
                          </a:rPr>
                          <m:t>𝑣</m:t>
                        </m:r>
                      </m:sub>
                    </m:sSub>
                    <m:r>
                      <a:rPr lang="fr-FR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>
                    <a:sym typeface="Wingdings" panose="05000000000000000000" pitchFamily="2" charset="2"/>
                  </a:rPr>
                  <a:t> </a:t>
                </a:r>
                <a:r>
                  <a:rPr lang="en-US" dirty="0"/>
                  <a:t> </a:t>
                </a:r>
              </a:p>
              <a:p>
                <a:pPr lvl="1">
                  <a:lnSpc>
                    <a:spcPct val="150000"/>
                  </a:lnSpc>
                </a:pPr>
                <a:r>
                  <a:rPr lang="en-US" dirty="0"/>
                  <a:t>Moisture flux</a:t>
                </a:r>
                <a:r>
                  <a:rPr lang="en-US" dirty="0">
                    <a:sym typeface="Wingdings" panose="05000000000000000000" pitchFamily="2" charset="2"/>
                  </a:rPr>
                  <a:t> due to airflow:</a:t>
                </a:r>
                <a:endParaRPr lang="fr-FR" i="1" dirty="0">
                  <a:latin typeface="Cambria Math" panose="02040503050406030204" pitchFamily="18" charset="0"/>
                </a:endParaRPr>
              </a:p>
              <a:p>
                <a:pPr marL="2155825" lvl="1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fr-FR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fr-FR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fr-FR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i="1">
                                        <a:latin typeface="Cambria Math" panose="02040503050406030204" pitchFamily="18" charset="0"/>
                                      </a:rPr>
                                      <m:t>𝑟</m:t>
                                    </m:r>
                                  </m:e>
                                  <m:sub>
                                    <m:r>
                                      <a:rPr lang="fr-FR" i="1"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fr-FR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fr-FR" i="1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  <m:sSub>
                                  <m:sSubPr>
                                    <m:ctrlPr>
                                      <a:rPr lang="fr-FR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i="1">
                                        <a:latin typeface="Cambria Math" panose="02040503050406030204" pitchFamily="18" charset="0"/>
                                      </a:rPr>
                                      <m:t>𝑀</m:t>
                                    </m:r>
                                  </m:e>
                                  <m:sub>
                                    <m:r>
                                      <a:rPr lang="fr-FR" i="1">
                                        <a:latin typeface="Cambria Math" panose="02040503050406030204" pitchFamily="18" charset="0"/>
                                      </a:rPr>
                                      <m:t>𝑣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fr-FR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fr-FR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i="1">
                                            <a:latin typeface="Cambria Math" panose="02040503050406030204" pitchFamily="18" charset="0"/>
                                          </a:rPr>
                                          <m:t>𝑐</m:t>
                                        </m:r>
                                      </m:e>
                                      <m:sub>
                                        <m:r>
                                          <a:rPr lang="fr-FR" i="1">
                                            <a:latin typeface="Cambria Math" panose="02040503050406030204" pitchFamily="18" charset="0"/>
                                          </a:rPr>
                                          <m:t>𝑣</m:t>
                                        </m:r>
                                        <m:r>
                                          <a:rPr lang="fr-FR" i="1">
                                            <a:latin typeface="Cambria Math" panose="02040503050406030204" pitchFamily="18" charset="0"/>
                                          </a:rPr>
                                          <m:t>, </m:t>
                                        </m:r>
                                        <m:r>
                                          <a:rPr lang="fr-FR" i="1">
                                            <a:latin typeface="Cambria Math" panose="02040503050406030204" pitchFamily="18" charset="0"/>
                                          </a:rPr>
                                          <m:t>𝑒𝑥𝑡</m:t>
                                        </m:r>
                                      </m:sub>
                                    </m:sSub>
                                    <m:r>
                                      <a:rPr lang="fr-FR" i="1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fr-FR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i="1">
                                            <a:latin typeface="Cambria Math" panose="02040503050406030204" pitchFamily="18" charset="0"/>
                                          </a:rPr>
                                          <m:t>𝑐</m:t>
                                        </m:r>
                                      </m:e>
                                      <m:sub>
                                        <m:r>
                                          <a:rPr lang="fr-FR" i="1">
                                            <a:latin typeface="Cambria Math" panose="02040503050406030204" pitchFamily="18" charset="0"/>
                                          </a:rPr>
                                          <m:t>𝑣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  <m:e>
                                <m:r>
                                  <m:rPr>
                                    <m:sty m:val="p"/>
                                  </m:rPr>
                                  <a:rPr lang="fr-FR">
                                    <a:latin typeface="Cambria Math" panose="02040503050406030204" pitchFamily="18" charset="0"/>
                                  </a:rPr>
                                  <m:t>if</m:t>
                                </m:r>
                                <m:r>
                                  <a:rPr lang="fr-FR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fr-FR">
                                    <a:latin typeface="Cambria Math" panose="02040503050406030204" pitchFamily="18" charset="0"/>
                                  </a:rPr>
                                  <m:t>inflow</m:t>
                                </m:r>
                              </m:e>
                            </m:mr>
                            <m:mr>
                              <m:e>
                                <m:r>
                                  <a:rPr lang="fr-FR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m:rPr>
                                    <m:sty m:val="p"/>
                                  </m:rPr>
                                  <a:rPr lang="fr-FR">
                                    <a:latin typeface="Cambria Math" panose="02040503050406030204" pitchFamily="18" charset="0"/>
                                  </a:rPr>
                                  <m:t>if</m:t>
                                </m:r>
                                <m:r>
                                  <a:rPr lang="fr-FR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fr-FR">
                                    <a:latin typeface="Cambria Math" panose="02040503050406030204" pitchFamily="18" charset="0"/>
                                  </a:rPr>
                                  <m:t>outflow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>
                  <a:sym typeface="Wingdings" panose="05000000000000000000" pitchFamily="2" charset="2"/>
                </a:endParaRPr>
              </a:p>
              <a:p>
                <a:pPr lvl="1">
                  <a:lnSpc>
                    <a:spcPct val="150000"/>
                  </a:lnSpc>
                </a:pPr>
                <a:r>
                  <a:rPr lang="en-US" dirty="0"/>
                  <a:t>Heat flux:</a:t>
                </a:r>
                <a:endParaRPr lang="fr-FR" i="1" dirty="0">
                  <a:latin typeface="Cambria Math" panose="02040503050406030204" pitchFamily="18" charset="0"/>
                </a:endParaRPr>
              </a:p>
              <a:p>
                <a:pPr marL="2155825" lvl="1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d>
                                  <m:dPr>
                                    <m:ctrlPr>
                                      <a:rPr lang="fr-FR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fr-FR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i="1">
                                            <a:latin typeface="Cambria Math" panose="02040503050406030204" pitchFamily="18" charset="0"/>
                                          </a:rPr>
                                          <m:t>h</m:t>
                                        </m:r>
                                      </m:e>
                                      <m:sub>
                                        <m:r>
                                          <a:rPr lang="fr-FR" i="1">
                                            <a:latin typeface="Cambria Math" panose="02040503050406030204" pitchFamily="18" charset="0"/>
                                          </a:rPr>
                                          <m:t>𝑒</m:t>
                                        </m:r>
                                      </m:sub>
                                    </m:sSub>
                                    <m:r>
                                      <a:rPr lang="fr-FR" i="1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fr-FR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i="1">
                                            <a:latin typeface="Cambria Math" panose="02040503050406030204" pitchFamily="18" charset="0"/>
                                          </a:rPr>
                                          <m:t>𝑟</m:t>
                                        </m:r>
                                      </m:e>
                                      <m:sub>
                                        <m:r>
                                          <a:rPr lang="fr-FR" i="1">
                                            <a:latin typeface="Cambria Math" panose="02040503050406030204" pitchFamily="18" charset="0"/>
                                          </a:rPr>
                                          <m:t>𝑎</m:t>
                                        </m:r>
                                      </m:sub>
                                    </m:sSub>
                                    <m:d>
                                      <m:dPr>
                                        <m:ctrlPr>
                                          <a:rPr lang="fr-FR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fr-FR" i="1">
                                            <a:latin typeface="Cambria Math" panose="02040503050406030204" pitchFamily="18" charset="0"/>
                                          </a:rPr>
                                          <m:t>𝑡</m:t>
                                        </m:r>
                                      </m:e>
                                    </m:d>
                                    <m:sSub>
                                      <m:sSubPr>
                                        <m:ctrlPr>
                                          <a:rPr lang="fr-FR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i="1">
                                            <a:latin typeface="Cambria Math" panose="02040503050406030204" pitchFamily="18" charset="0"/>
                                          </a:rPr>
                                          <m:t>𝜌</m:t>
                                        </m:r>
                                      </m:e>
                                      <m:sub>
                                        <m:r>
                                          <a:rPr lang="fr-FR" i="1">
                                            <a:latin typeface="Cambria Math" panose="02040503050406030204" pitchFamily="18" charset="0"/>
                                          </a:rPr>
                                          <m:t>𝑎𝑖𝑟</m:t>
                                        </m:r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lang="fr-FR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i="1">
                                            <a:latin typeface="Cambria Math" panose="02040503050406030204" pitchFamily="18" charset="0"/>
                                          </a:rPr>
                                          <m:t>𝑐</m:t>
                                        </m:r>
                                      </m:e>
                                      <m:sub>
                                        <m:sSub>
                                          <m:sSubPr>
                                            <m:ctrlPr>
                                              <a:rPr lang="fr-FR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fr-FR" i="1">
                                                <a:latin typeface="Cambria Math" panose="02040503050406030204" pitchFamily="18" charset="0"/>
                                              </a:rPr>
                                              <m:t>𝑝</m:t>
                                            </m:r>
                                          </m:e>
                                          <m:sub>
                                            <m:r>
                                              <a:rPr lang="fr-FR" i="1">
                                                <a:latin typeface="Cambria Math" panose="02040503050406030204" pitchFamily="18" charset="0"/>
                                              </a:rPr>
                                              <m:t>𝑎𝑖𝑟</m:t>
                                            </m:r>
                                          </m:sub>
                                        </m:sSub>
                                      </m:sub>
                                    </m:sSub>
                                  </m:e>
                                </m:d>
                                <m:d>
                                  <m:dPr>
                                    <m:ctrlPr>
                                      <a:rPr lang="fr-FR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fr-FR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i="1">
                                            <a:latin typeface="Cambria Math" panose="02040503050406030204" pitchFamily="18" charset="0"/>
                                          </a:rPr>
                                          <m:t>𝑇</m:t>
                                        </m:r>
                                      </m:e>
                                      <m:sub>
                                        <m:r>
                                          <a:rPr lang="fr-FR" i="1">
                                            <a:latin typeface="Cambria Math" panose="02040503050406030204" pitchFamily="18" charset="0"/>
                                          </a:rPr>
                                          <m:t>𝑒𝑥𝑡</m:t>
                                        </m:r>
                                      </m:sub>
                                    </m:sSub>
                                    <m:r>
                                      <a:rPr lang="fr-FR" i="1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fr-FR" i="1"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e>
                                </m:d>
                              </m:e>
                              <m:e>
                                <m:r>
                                  <m:rPr>
                                    <m:sty m:val="p"/>
                                  </m:rPr>
                                  <a:rPr lang="fr-FR">
                                    <a:latin typeface="Cambria Math" panose="02040503050406030204" pitchFamily="18" charset="0"/>
                                  </a:rPr>
                                  <m:t>if</m:t>
                                </m:r>
                                <m:r>
                                  <a:rPr lang="fr-FR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fr-FR">
                                    <a:latin typeface="Cambria Math" panose="02040503050406030204" pitchFamily="18" charset="0"/>
                                  </a:rPr>
                                  <m:t>inflow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fr-FR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i="1">
                                        <a:latin typeface="Cambria Math" panose="02040503050406030204" pitchFamily="18" charset="0"/>
                                      </a:rPr>
                                      <m:t>h</m:t>
                                    </m:r>
                                  </m:e>
                                  <m:sub>
                                    <m:r>
                                      <a:rPr lang="fr-FR" i="1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fr-FR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fr-FR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i="1">
                                            <a:latin typeface="Cambria Math" panose="02040503050406030204" pitchFamily="18" charset="0"/>
                                          </a:rPr>
                                          <m:t>𝑇</m:t>
                                        </m:r>
                                      </m:e>
                                      <m:sub>
                                        <m:r>
                                          <a:rPr lang="fr-FR" i="1">
                                            <a:latin typeface="Cambria Math" panose="02040503050406030204" pitchFamily="18" charset="0"/>
                                          </a:rPr>
                                          <m:t>𝑒𝑥𝑡</m:t>
                                        </m:r>
                                      </m:sub>
                                    </m:sSub>
                                    <m:r>
                                      <a:rPr lang="fr-FR" i="1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fr-FR" i="1"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e>
                                </m:d>
                              </m:e>
                              <m:e>
                                <m:r>
                                  <m:rPr>
                                    <m:sty m:val="p"/>
                                  </m:rPr>
                                  <a:rPr lang="fr-FR">
                                    <a:latin typeface="Cambria Math" panose="02040503050406030204" pitchFamily="18" charset="0"/>
                                  </a:rPr>
                                  <m:t>if</m:t>
                                </m:r>
                                <m:r>
                                  <a:rPr lang="fr-FR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fr-FR">
                                    <a:latin typeface="Cambria Math" panose="02040503050406030204" pitchFamily="18" charset="0"/>
                                  </a:rPr>
                                  <m:t>outflow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>
                  <a:sym typeface="Wingdings" panose="05000000000000000000" pitchFamily="2" charset="2"/>
                </a:endParaRPr>
              </a:p>
            </p:txBody>
          </p:sp>
        </mc:Choice>
        <mc:Fallback>
          <p:sp>
            <p:nvSpPr>
              <p:cNvPr id="6" name="Espace réservé du contenu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28650" y="1028700"/>
                <a:ext cx="8191822" cy="3752850"/>
              </a:xfrm>
              <a:blipFill>
                <a:blip r:embed="rId2"/>
                <a:stretch>
                  <a:fillRect l="-223" t="-14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1940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Temperature variation with time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52F28790-F21C-4FD4-A442-345F6A28A2FF}"/>
              </a:ext>
            </a:extLst>
          </p:cNvPr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/>
              <a:t>These results fit very well the other numerical results given with the benchmark description, in terms of amplitude and variation.</a:t>
            </a:r>
          </a:p>
          <a:p>
            <a:endParaRPr lang="fr-FR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D830F518-5BAA-46BE-A801-802E464AE40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114800" y="4402137"/>
            <a:ext cx="4201616" cy="531811"/>
          </a:xfrm>
        </p:spPr>
        <p:txBody>
          <a:bodyPr/>
          <a:lstStyle/>
          <a:p>
            <a:r>
              <a:rPr lang="fr-FR" dirty="0"/>
              <a:t>Variation of </a:t>
            </a:r>
            <a:r>
              <a:rPr lang="fr-FR" dirty="0" err="1"/>
              <a:t>temperature</a:t>
            </a:r>
            <a:r>
              <a:rPr lang="fr-FR" dirty="0"/>
              <a:t> in time at </a:t>
            </a:r>
            <a:r>
              <a:rPr lang="fr-FR" dirty="0" err="1"/>
              <a:t>different</a:t>
            </a:r>
            <a:r>
              <a:rPr lang="fr-FR" dirty="0"/>
              <a:t> sections of the </a:t>
            </a:r>
            <a:r>
              <a:rPr lang="fr-FR" dirty="0" err="1"/>
              <a:t>wall</a:t>
            </a:r>
            <a:endParaRPr lang="fr-FR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96D418A-208E-4E0E-8968-DA312951DE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482400"/>
            <a:ext cx="4903982" cy="3678627"/>
          </a:xfrm>
          <a:prstGeom prst="rect">
            <a:avLst/>
          </a:prstGeom>
        </p:spPr>
      </p:pic>
      <p:cxnSp>
        <p:nvCxnSpPr>
          <p:cNvPr id="6" name="Connecteur droit avec flèche 5"/>
          <p:cNvCxnSpPr>
            <a:cxnSpLocks/>
          </p:cNvCxnSpPr>
          <p:nvPr/>
        </p:nvCxnSpPr>
        <p:spPr>
          <a:xfrm flipH="1">
            <a:off x="5532443" y="1316157"/>
            <a:ext cx="936104" cy="7515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ZoneTexte 6"/>
          <p:cNvSpPr txBox="1"/>
          <p:nvPr/>
        </p:nvSpPr>
        <p:spPr>
          <a:xfrm>
            <a:off x="5796136" y="1008380"/>
            <a:ext cx="2160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/>
              <a:t>Change in airflow direction</a:t>
            </a:r>
          </a:p>
        </p:txBody>
      </p:sp>
    </p:spTree>
    <p:extLst>
      <p:ext uri="{BB962C8B-B14F-4D97-AF65-F5344CB8AC3E}">
        <p14:creationId xmlns:p14="http://schemas.microsoft.com/office/powerpoint/2010/main" val="22515743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Moisture content distribution in time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AB2B6DB-685D-4FD3-9B4E-F338DE87E75B}"/>
              </a:ext>
            </a:extLst>
          </p:cNvPr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/>
              <a:t>During the first 20 days, when airflow goes from the interior to the exterior, the moisture content in the wall is increasing.</a:t>
            </a:r>
          </a:p>
          <a:p>
            <a:r>
              <a:rPr lang="en-US" dirty="0"/>
              <a:t>When the airflow is reversed, the moisture content decreases. The points that are close to the exterior switch to the sharp decreasing at the end. </a:t>
            </a:r>
          </a:p>
          <a:p>
            <a:r>
              <a:rPr lang="en-US" dirty="0"/>
              <a:t>The results show good agreement with the benchmark data.</a:t>
            </a:r>
            <a:endParaRPr lang="fr-FR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156DA76-7A69-47B6-8376-0FD9FB96E0B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114800" y="4402137"/>
            <a:ext cx="4489648" cy="531811"/>
          </a:xfrm>
        </p:spPr>
        <p:txBody>
          <a:bodyPr/>
          <a:lstStyle/>
          <a:p>
            <a:r>
              <a:rPr lang="fr-FR" dirty="0"/>
              <a:t>Variation of </a:t>
            </a:r>
            <a:r>
              <a:rPr lang="fr-FR" dirty="0" err="1"/>
              <a:t>moisture</a:t>
            </a:r>
            <a:r>
              <a:rPr lang="fr-FR" dirty="0"/>
              <a:t> content in time at </a:t>
            </a:r>
            <a:r>
              <a:rPr lang="fr-FR" dirty="0" err="1"/>
              <a:t>various</a:t>
            </a:r>
            <a:r>
              <a:rPr lang="fr-FR" dirty="0"/>
              <a:t> sections of the </a:t>
            </a:r>
            <a:r>
              <a:rPr lang="fr-FR" dirty="0" err="1"/>
              <a:t>wall</a:t>
            </a:r>
            <a:endParaRPr lang="fr-FR" dirty="0"/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B6BB9EE7-7CB4-450E-9805-C83B26DF43C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114800" y="483518"/>
            <a:ext cx="4800600" cy="3601077"/>
          </a:xfrm>
        </p:spPr>
      </p:pic>
      <p:cxnSp>
        <p:nvCxnSpPr>
          <p:cNvPr id="5" name="Connecteur droit avec flèche 4"/>
          <p:cNvCxnSpPr>
            <a:cxnSpLocks/>
          </p:cNvCxnSpPr>
          <p:nvPr/>
        </p:nvCxnSpPr>
        <p:spPr>
          <a:xfrm flipV="1">
            <a:off x="5465440" y="1491630"/>
            <a:ext cx="0" cy="13462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ZoneTexte 5"/>
          <p:cNvSpPr txBox="1"/>
          <p:nvPr/>
        </p:nvSpPr>
        <p:spPr>
          <a:xfrm>
            <a:off x="4572000" y="2816423"/>
            <a:ext cx="21443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/>
              <a:t>Change in airflow direction</a:t>
            </a:r>
          </a:p>
        </p:txBody>
      </p:sp>
    </p:spTree>
    <p:extLst>
      <p:ext uri="{BB962C8B-B14F-4D97-AF65-F5344CB8AC3E}">
        <p14:creationId xmlns:p14="http://schemas.microsoft.com/office/powerpoint/2010/main" val="3196257994"/>
      </p:ext>
    </p:extLst>
  </p:cSld>
  <p:clrMapOvr>
    <a:masterClrMapping/>
  </p:clrMapOvr>
</p:sld>
</file>

<file path=ppt/theme/theme1.xml><?xml version="1.0" encoding="utf-8"?>
<a:theme xmlns:a="http://schemas.openxmlformats.org/drawingml/2006/main" name="comsol-slide-template-NEW">
  <a:themeElements>
    <a:clrScheme name="COMSOL 1">
      <a:dk1>
        <a:srgbClr val="393A39"/>
      </a:dk1>
      <a:lt1>
        <a:srgbClr val="FFFFFF"/>
      </a:lt1>
      <a:dk2>
        <a:srgbClr val="12192D"/>
      </a:dk2>
      <a:lt2>
        <a:srgbClr val="BDD2DE"/>
      </a:lt2>
      <a:accent1>
        <a:srgbClr val="1B4D81"/>
      </a:accent1>
      <a:accent2>
        <a:srgbClr val="3B80B6"/>
      </a:accent2>
      <a:accent3>
        <a:srgbClr val="E39C47"/>
      </a:accent3>
      <a:accent4>
        <a:srgbClr val="D5572D"/>
      </a:accent4>
      <a:accent5>
        <a:srgbClr val="3C7881"/>
      </a:accent5>
      <a:accent6>
        <a:srgbClr val="AAD3C5"/>
      </a:accent6>
      <a:hlink>
        <a:srgbClr val="3B80B6"/>
      </a:hlink>
      <a:folHlink>
        <a:srgbClr val="1A4D83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FA31D662-4B09-FD40-915E-578D5FC7E514}" vid="{D1BCAEE3-4106-F24B-BAF9-0C2744683F9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TEMPLATE_COMSOL - Copie</Template>
  <TotalTime>2723</TotalTime>
  <Words>539</Words>
  <Application>Microsoft Office PowerPoint</Application>
  <PresentationFormat>Affichage à l'écran (16:9)</PresentationFormat>
  <Paragraphs>66</Paragraphs>
  <Slides>7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3" baseType="lpstr">
      <vt:lpstr>Lato</vt:lpstr>
      <vt:lpstr>Arial</vt:lpstr>
      <vt:lpstr>Cambria Math</vt:lpstr>
      <vt:lpstr>Wingdings</vt:lpstr>
      <vt:lpstr>Lato Light</vt:lpstr>
      <vt:lpstr>comsol-slide-template-NEW</vt:lpstr>
      <vt:lpstr>Heat and moisture transport in a wall with air flow</vt:lpstr>
      <vt:lpstr>Model description</vt:lpstr>
      <vt:lpstr>Geometry &amp; Material properties</vt:lpstr>
      <vt:lpstr>Model definition</vt:lpstr>
      <vt:lpstr>Model definition</vt:lpstr>
      <vt:lpstr>Temperature variation with time</vt:lpstr>
      <vt:lpstr>Moisture content distribution in time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Homogeneous wall with analytical solution</dc:title>
  <dc:creator>Antoine Bouhours</dc:creator>
  <cp:lastModifiedBy>Sébastien Denis</cp:lastModifiedBy>
  <cp:revision>106</cp:revision>
  <dcterms:created xsi:type="dcterms:W3CDTF">2020-03-25T15:23:40Z</dcterms:created>
  <dcterms:modified xsi:type="dcterms:W3CDTF">2024-12-19T16:26:56Z</dcterms:modified>
</cp:coreProperties>
</file>