
<file path=[Content_Types].xml><?xml version="1.0" encoding="utf-8"?>
<Types xmlns="http://schemas.openxmlformats.org/package/2006/content-types">
  <Default Extension="emf" ContentType="image/x-emf"/>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autoCompressPictures="0">
  <p:sldMasterIdLst>
    <p:sldMasterId id="2147483653" r:id="rId1"/>
  </p:sldMasterIdLst>
  <p:notesMasterIdLst>
    <p:notesMasterId r:id="rId8"/>
  </p:notesMasterIdLst>
  <p:handoutMasterIdLst>
    <p:handoutMasterId r:id="rId9"/>
  </p:handoutMasterIdLst>
  <p:sldIdLst>
    <p:sldId id="262" r:id="rId2"/>
    <p:sldId id="263" r:id="rId3"/>
    <p:sldId id="264" r:id="rId4"/>
    <p:sldId id="267" r:id="rId5"/>
    <p:sldId id="270" r:id="rId6"/>
    <p:sldId id="1229" r:id="rId7"/>
  </p:sldIdLst>
  <p:sldSz cx="9144000" cy="5143500" type="screen16x9"/>
  <p:notesSz cx="6858000" cy="9144000"/>
  <p:embeddedFontLst>
    <p:embeddedFont>
      <p:font typeface="Cambria Math" panose="02040503050406030204" pitchFamily="18" charset="0"/>
      <p:regular r:id="rId10"/>
    </p:embeddedFont>
    <p:embeddedFont>
      <p:font typeface="Lato" panose="020F0502020204030203" pitchFamily="34" charset="0"/>
      <p:regular r:id="rId11"/>
      <p:bold r:id="rId12"/>
      <p:italic r:id="rId13"/>
      <p:boldItalic r:id="rId14"/>
    </p:embeddedFont>
    <p:embeddedFont>
      <p:font typeface="Lato Black" panose="020F0502020204030203" pitchFamily="34" charset="0"/>
      <p:bold r:id="rId15"/>
      <p:italic r:id="rId16"/>
      <p:boldItalic r:id="rId17"/>
    </p:embeddedFont>
    <p:embeddedFont>
      <p:font typeface="Lato Light" panose="020F0502020204030203" pitchFamily="34" charset="0"/>
      <p:regular r:id="rId18"/>
      <p:italic r:id="rId19"/>
    </p:embeddedFont>
  </p:embeddedFont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A46F2B7-6606-654F-89BC-FF8C03880BB5}">
          <p14:sldIdLst>
            <p14:sldId id="262"/>
            <p14:sldId id="263"/>
            <p14:sldId id="264"/>
            <p14:sldId id="267"/>
            <p14:sldId id="270"/>
            <p14:sldId id="1229"/>
          </p14:sldIdLst>
        </p14:section>
      </p14:sectionLst>
    </p:ex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19986"/>
    <a:srgbClr val="C3D7E5"/>
    <a:srgbClr val="C3D2E6"/>
    <a:srgbClr val="C8D7E5"/>
    <a:srgbClr val="CDD7E5"/>
    <a:srgbClr val="C9D5D9"/>
    <a:srgbClr val="D2DDE2"/>
    <a:srgbClr val="D9E5F0"/>
    <a:srgbClr val="CAD4DA"/>
    <a:srgbClr val="CDD8D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00" autoAdjust="0"/>
    <p:restoredTop sz="91345" autoAdjust="0"/>
  </p:normalViewPr>
  <p:slideViewPr>
    <p:cSldViewPr>
      <p:cViewPr varScale="1">
        <p:scale>
          <a:sx n="213" d="100"/>
          <a:sy n="213" d="100"/>
        </p:scale>
        <p:origin x="192" y="180"/>
      </p:cViewPr>
      <p:guideLst>
        <p:guide orient="horz" pos="162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6" d="100"/>
          <a:sy n="86" d="100"/>
        </p:scale>
        <p:origin x="-2358" y="-7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4.fntdata"/><Relationship Id="rId18" Type="http://schemas.openxmlformats.org/officeDocument/2006/relationships/font" Target="fonts/font9.fntdata"/><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font" Target="fonts/font3.fntdata"/><Relationship Id="rId17" Type="http://schemas.openxmlformats.org/officeDocument/2006/relationships/font" Target="fonts/font8.fntdata"/><Relationship Id="rId2" Type="http://schemas.openxmlformats.org/officeDocument/2006/relationships/slide" Target="slides/slide1.xml"/><Relationship Id="rId16" Type="http://schemas.openxmlformats.org/officeDocument/2006/relationships/font" Target="fonts/font7.fntdata"/><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2.fntdata"/><Relationship Id="rId5" Type="http://schemas.openxmlformats.org/officeDocument/2006/relationships/slide" Target="slides/slide4.xml"/><Relationship Id="rId15" Type="http://schemas.openxmlformats.org/officeDocument/2006/relationships/font" Target="fonts/font6.fntdata"/><Relationship Id="rId23" Type="http://schemas.openxmlformats.org/officeDocument/2006/relationships/tableStyles" Target="tableStyles.xml"/><Relationship Id="rId10" Type="http://schemas.openxmlformats.org/officeDocument/2006/relationships/font" Target="fonts/font1.fntdata"/><Relationship Id="rId19" Type="http://schemas.openxmlformats.org/officeDocument/2006/relationships/font" Target="fonts/font10.fntdata"/><Relationship Id="rId4" Type="http://schemas.openxmlformats.org/officeDocument/2006/relationships/slide" Target="slides/slide3.xml"/><Relationship Id="rId9" Type="http://schemas.openxmlformats.org/officeDocument/2006/relationships/handoutMaster" Target="handoutMasters/handoutMaster1.xml"/><Relationship Id="rId14" Type="http://schemas.openxmlformats.org/officeDocument/2006/relationships/font" Target="fonts/font5.fntdata"/><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FA67C2-FD61-4BDB-BA56-68E14006BD3C}"/>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Lato" panose="020F0502020204030203" pitchFamily="34" charset="0"/>
            </a:endParaRPr>
          </a:p>
        </p:txBody>
      </p:sp>
      <p:sp>
        <p:nvSpPr>
          <p:cNvPr id="3" name="Date Placeholder 2">
            <a:extLst>
              <a:ext uri="{FF2B5EF4-FFF2-40B4-BE49-F238E27FC236}">
                <a16:creationId xmlns:a16="http://schemas.microsoft.com/office/drawing/2014/main" id="{C88DF31E-F369-46E7-AD55-3E1E3E7F3E8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CB7DFBB-723A-4C70-937C-7B7B9979FA7A}" type="datetimeFigureOut">
              <a:rPr lang="en-US" smtClean="0">
                <a:latin typeface="Lato" panose="020F0502020204030203" pitchFamily="34" charset="0"/>
              </a:rPr>
              <a:t>10/7/2024</a:t>
            </a:fld>
            <a:endParaRPr lang="en-US">
              <a:latin typeface="Lato" panose="020F0502020204030203" pitchFamily="34" charset="0"/>
            </a:endParaRPr>
          </a:p>
        </p:txBody>
      </p:sp>
      <p:sp>
        <p:nvSpPr>
          <p:cNvPr id="4" name="Footer Placeholder 3">
            <a:extLst>
              <a:ext uri="{FF2B5EF4-FFF2-40B4-BE49-F238E27FC236}">
                <a16:creationId xmlns:a16="http://schemas.microsoft.com/office/drawing/2014/main" id="{DF3D6E8A-A1BA-467E-A5B5-87A09F91CC2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latin typeface="Lato" panose="020F0502020204030203" pitchFamily="34" charset="0"/>
            </a:endParaRPr>
          </a:p>
        </p:txBody>
      </p:sp>
      <p:sp>
        <p:nvSpPr>
          <p:cNvPr id="5" name="Slide Number Placeholder 4">
            <a:extLst>
              <a:ext uri="{FF2B5EF4-FFF2-40B4-BE49-F238E27FC236}">
                <a16:creationId xmlns:a16="http://schemas.microsoft.com/office/drawing/2014/main" id="{E6DB582D-556F-4C5D-960D-31BDE35EC72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2EAD82E-7F1E-418B-975C-83A08072A0C7}" type="slidenum">
              <a:rPr lang="en-US" smtClean="0">
                <a:latin typeface="Lato" panose="020F0502020204030203" pitchFamily="34" charset="0"/>
              </a:rPr>
              <a:t>‹#›</a:t>
            </a:fld>
            <a:endParaRPr lang="en-US">
              <a:latin typeface="Lato" panose="020F0502020204030203" pitchFamily="34" charset="0"/>
            </a:endParaRPr>
          </a:p>
        </p:txBody>
      </p:sp>
    </p:spTree>
    <p:extLst>
      <p:ext uri="{BB962C8B-B14F-4D97-AF65-F5344CB8AC3E}">
        <p14:creationId xmlns:p14="http://schemas.microsoft.com/office/powerpoint/2010/main" val="39172878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Lato" panose="020F0502020204030203" pitchFamily="34" charset="0"/>
              </a:defRPr>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Lato" panose="020F0502020204030203" pitchFamily="34" charset="0"/>
              </a:defRPr>
            </a:lvl1pPr>
          </a:lstStyle>
          <a:p>
            <a:fld id="{6C6E9356-AC72-409D-90D8-8C02829E7BF8}" type="datetimeFigureOut">
              <a:rPr lang="en-US" smtClean="0"/>
              <a:pPr/>
              <a:t>10/7/2024</a:t>
            </a:fld>
            <a:endParaRPr lang="en-US"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Lato" panose="020F0502020204030203" pitchFamily="34" charset="0"/>
              </a:defRPr>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Lato" panose="020F0502020204030203" pitchFamily="34" charset="0"/>
              </a:defRPr>
            </a:lvl1pPr>
          </a:lstStyle>
          <a:p>
            <a:fld id="{88B3A9A2-A8E6-44B9-B8F3-91C5FB4F6B08}" type="slidenum">
              <a:rPr lang="en-US" smtClean="0"/>
              <a:pPr/>
              <a:t>‹#›</a:t>
            </a:fld>
            <a:endParaRPr lang="en-US" dirty="0"/>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Lato" panose="020F0502020204030203" pitchFamily="34" charset="0"/>
        <a:ea typeface="+mn-ea"/>
        <a:cs typeface="+mn-cs"/>
      </a:defRPr>
    </a:lvl1pPr>
    <a:lvl2pPr marL="457200" algn="l" defTabSz="914400" rtl="0" eaLnBrk="1" latinLnBrk="0" hangingPunct="1">
      <a:defRPr sz="1200" kern="1200">
        <a:solidFill>
          <a:schemeClr val="tx1"/>
        </a:solidFill>
        <a:latin typeface="Lato" panose="020F0502020204030203" pitchFamily="34" charset="0"/>
        <a:ea typeface="+mn-ea"/>
        <a:cs typeface="+mn-cs"/>
      </a:defRPr>
    </a:lvl2pPr>
    <a:lvl3pPr marL="914400" algn="l" defTabSz="914400" rtl="0" eaLnBrk="1" latinLnBrk="0" hangingPunct="1">
      <a:defRPr sz="1200" kern="1200">
        <a:solidFill>
          <a:schemeClr val="tx1"/>
        </a:solidFill>
        <a:latin typeface="Lato" panose="020F0502020204030203" pitchFamily="34" charset="0"/>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sv-SE" dirty="0"/>
          </a:p>
        </p:txBody>
      </p:sp>
      <p:sp>
        <p:nvSpPr>
          <p:cNvPr id="4" name="Slide Number Placeholder 3"/>
          <p:cNvSpPr>
            <a:spLocks noGrp="1"/>
          </p:cNvSpPr>
          <p:nvPr>
            <p:ph type="sldNum" sz="quarter" idx="10"/>
          </p:nvPr>
        </p:nvSpPr>
        <p:spPr/>
        <p:txBody>
          <a:bodyPr/>
          <a:lstStyle/>
          <a:p>
            <a:fld id="{2BF3B24A-2E59-4563-9805-F82E0DE2C1F4}" type="slidenum">
              <a:rPr lang="sv-SE" smtClean="0"/>
              <a:pPr/>
              <a:t>1</a:t>
            </a:fld>
            <a:endParaRPr lang="sv-SE"/>
          </a:p>
        </p:txBody>
      </p:sp>
    </p:spTree>
    <p:extLst>
      <p:ext uri="{BB962C8B-B14F-4D97-AF65-F5344CB8AC3E}">
        <p14:creationId xmlns:p14="http://schemas.microsoft.com/office/powerpoint/2010/main" val="3170126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sv-SE" dirty="0">
              <a:latin typeface="GillSans" pitchFamily="34" charset="0"/>
            </a:endParaRPr>
          </a:p>
        </p:txBody>
      </p:sp>
      <p:sp>
        <p:nvSpPr>
          <p:cNvPr id="4" name="Slide Number Placeholder 3"/>
          <p:cNvSpPr>
            <a:spLocks noGrp="1"/>
          </p:cNvSpPr>
          <p:nvPr>
            <p:ph type="sldNum" sz="quarter" idx="10"/>
          </p:nvPr>
        </p:nvSpPr>
        <p:spPr/>
        <p:txBody>
          <a:bodyPr/>
          <a:lstStyle/>
          <a:p>
            <a:fld id="{193491D8-5840-4133-B218-AD38D839AFD4}" type="slidenum">
              <a:rPr lang="sv-SE" smtClean="0"/>
              <a:t>5</a:t>
            </a:fld>
            <a:endParaRPr lang="sv-SE"/>
          </a:p>
        </p:txBody>
      </p:sp>
    </p:spTree>
    <p:extLst>
      <p:ext uri="{BB962C8B-B14F-4D97-AF65-F5344CB8AC3E}">
        <p14:creationId xmlns:p14="http://schemas.microsoft.com/office/powerpoint/2010/main" val="198470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4.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1773326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400800" y="209550"/>
            <a:ext cx="2514600" cy="47244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54497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OPTIONAL Content with Picture with Fil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9215425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OPTIONAL Content with Pictur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74223285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Uncroped GUI imag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userDrawn="1"/>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116580519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ull GUI image, Title,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3028950"/>
            <a:ext cx="2417762" cy="1676400"/>
          </a:xfrm>
          <a:prstGeom prst="rect">
            <a:avLst/>
          </a:prstGeom>
        </p:spPr>
        <p:txBody>
          <a:bodyPr lIns="0">
            <a:normAutofit/>
          </a:bodyPr>
          <a:lstStyle>
            <a:lvl1pPr marL="0" indent="0">
              <a:lnSpc>
                <a:spcPct val="100000"/>
              </a:lnSpc>
              <a:buNone/>
              <a:defRPr sz="1400">
                <a:solidFill>
                  <a:schemeClr val="tx1"/>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preferably no more than 5 lines</a:t>
            </a:r>
          </a:p>
        </p:txBody>
      </p:sp>
    </p:spTree>
    <p:extLst>
      <p:ext uri="{BB962C8B-B14F-4D97-AF65-F5344CB8AC3E}">
        <p14:creationId xmlns:p14="http://schemas.microsoft.com/office/powerpoint/2010/main" val="220496698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ull GUI image, Title, 2 subtitles with body text">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88101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562351"/>
            <a:ext cx="1634721" cy="12954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88101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562351"/>
            <a:ext cx="1634721" cy="12954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100113245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ropped GUI image, Title,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7821094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ropped GUI image, Title, Subtitle with body text">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3499"/>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3499"/>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0014"/>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p:txBody>
      </p:sp>
    </p:spTree>
    <p:extLst>
      <p:ext uri="{BB962C8B-B14F-4D97-AF65-F5344CB8AC3E}">
        <p14:creationId xmlns:p14="http://schemas.microsoft.com/office/powerpoint/2010/main" val="15324348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64517888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body text, 1 image, 2 subtitles with body text V2">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1463823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userDrawn="1"/>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2"/>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2"/>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72351043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1 image, 2 subtitles with body tex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4572000"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285750"/>
            <a:ext cx="2196352" cy="1295400"/>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73517850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 Image, Title, option for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222885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181100"/>
            <a:ext cx="3429001" cy="80010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1047749"/>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9" name="Content Placeholder 3">
            <a:extLst>
              <a:ext uri="{FF2B5EF4-FFF2-40B4-BE49-F238E27FC236}">
                <a16:creationId xmlns:a16="http://schemas.microsoft.com/office/drawing/2014/main" id="{21EE6DDC-9DF0-0C4F-AFDB-C9D531F30959}"/>
              </a:ext>
            </a:extLst>
          </p:cNvPr>
          <p:cNvSpPr>
            <a:spLocks noGrp="1"/>
          </p:cNvSpPr>
          <p:nvPr>
            <p:ph sz="quarter" idx="17" hasCustomPrompt="1"/>
          </p:nvPr>
        </p:nvSpPr>
        <p:spPr>
          <a:xfrm>
            <a:off x="0" y="222885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7516004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9323904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1 Image, Title, 4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 name="Rectangle 1">
            <a:extLst>
              <a:ext uri="{FF2B5EF4-FFF2-40B4-BE49-F238E27FC236}">
                <a16:creationId xmlns:a16="http://schemas.microsoft.com/office/drawing/2014/main" id="{F6AE7833-1F13-1049-9DAF-FBC22A380B2E}"/>
              </a:ext>
            </a:extLst>
          </p:cNvPr>
          <p:cNvSpPr/>
          <p:nvPr userDrawn="1"/>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89556697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 Image, Title, up to 6 subtitles with body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userDrawn="1"/>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userDrawn="1"/>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5661071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 image with 2 subtitle + body text, Titl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userDrawn="1"/>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2422209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 image with list, Titl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300645438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userDrawn="1"/>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userDrawn="1"/>
        </p:nvSpPr>
        <p:spPr>
          <a:xfrm>
            <a:off x="467497"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16839389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 image with subtitle + body text, Title V2">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userDrawn="1"/>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userDrawn="1"/>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2709231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69785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28750"/>
            <a:ext cx="4023360" cy="1909396"/>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134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24542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with Picture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rgbClr val="1B4D8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89624549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 images, Title, limited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userDrawn="1"/>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userDrawn="1"/>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userDrawn="1"/>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70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57200" y="1276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a:t>Content slide for product </a:t>
            </a:r>
            <a:endParaRPr lang="en-US" dirty="0"/>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Second level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278485029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1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3249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82497" y="1574619"/>
            <a:ext cx="2351903" cy="356888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494170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_2 image each with subtitle + body text">
    <p:spTree>
      <p:nvGrpSpPr>
        <p:cNvPr id="1" name=""/>
        <p:cNvGrpSpPr/>
        <p:nvPr/>
      </p:nvGrpSpPr>
      <p:grpSpPr>
        <a:xfrm>
          <a:off x="0" y="0"/>
          <a:ext cx="0" cy="0"/>
          <a:chOff x="0" y="0"/>
          <a:chExt cx="0" cy="0"/>
        </a:xfrm>
      </p:grpSpPr>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67497"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2" name="Content Placeholder 3">
            <a:extLst>
              <a:ext uri="{FF2B5EF4-FFF2-40B4-BE49-F238E27FC236}">
                <a16:creationId xmlns:a16="http://schemas.microsoft.com/office/drawing/2014/main" id="{4E63FEF0-55B6-114F-A6B3-FE428535D08B}"/>
              </a:ext>
            </a:extLst>
          </p:cNvPr>
          <p:cNvSpPr>
            <a:spLocks noGrp="1" noChangeAspect="1"/>
          </p:cNvSpPr>
          <p:nvPr>
            <p:ph sz="quarter" idx="30" hasCustomPrompt="1"/>
          </p:nvPr>
        </p:nvSpPr>
        <p:spPr>
          <a:xfrm>
            <a:off x="324612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Content Placeholder 3">
            <a:extLst>
              <a:ext uri="{FF2B5EF4-FFF2-40B4-BE49-F238E27FC236}">
                <a16:creationId xmlns:a16="http://schemas.microsoft.com/office/drawing/2014/main" id="{BDBF2A4A-AD2B-F046-A13E-2CC51186C7DE}"/>
              </a:ext>
            </a:extLst>
          </p:cNvPr>
          <p:cNvSpPr>
            <a:spLocks noGrp="1" noChangeAspect="1"/>
          </p:cNvSpPr>
          <p:nvPr>
            <p:ph sz="quarter" idx="33" hasCustomPrompt="1"/>
          </p:nvPr>
        </p:nvSpPr>
        <p:spPr>
          <a:xfrm>
            <a:off x="6111240" y="1574619"/>
            <a:ext cx="2651760" cy="2978331"/>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1475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Tree>
    <p:extLst>
      <p:ext uri="{BB962C8B-B14F-4D97-AF65-F5344CB8AC3E}">
        <p14:creationId xmlns:p14="http://schemas.microsoft.com/office/powerpoint/2010/main" val="335231670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_3 image each with subtitle + body text">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3797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146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47482214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4 images, Title, limited text">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userDrawn="1"/>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userDrawn="1"/>
        </p:nvSpPr>
        <p:spPr>
          <a:xfrm>
            <a:off x="2540115"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userDrawn="1"/>
        </p:nvSpPr>
        <p:spPr>
          <a:xfrm>
            <a:off x="2548581"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userDrawn="1"/>
        </p:nvSpPr>
        <p:spPr>
          <a:xfrm>
            <a:off x="4624723"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7" y="819150"/>
            <a:ext cx="1965960" cy="1965958"/>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58873" y="2886100"/>
            <a:ext cx="1947202" cy="19735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40853" y="819150"/>
            <a:ext cx="1965221" cy="196595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5" name="Title 1">
            <a:extLst>
              <a:ext uri="{FF2B5EF4-FFF2-40B4-BE49-F238E27FC236}">
                <a16:creationId xmlns:a16="http://schemas.microsoft.com/office/drawing/2014/main" id="{AF89DF55-FF69-934F-BC9B-AA09EC400408}"/>
              </a:ext>
            </a:extLst>
          </p:cNvPr>
          <p:cNvSpPr txBox="1">
            <a:spLocks/>
          </p:cNvSpPr>
          <p:nvPr userDrawn="1"/>
        </p:nvSpPr>
        <p:spPr>
          <a:xfrm>
            <a:off x="4852143" y="895350"/>
            <a:ext cx="2417762" cy="800100"/>
          </a:xfrm>
          <a:prstGeom prst="rect">
            <a:avLst/>
          </a:prstGeom>
        </p:spPr>
        <p:txBody>
          <a:bodyPr vert="horz" lIns="0" tIns="45720" rIns="91440" bIns="45720" rtlCol="0" anchor="b">
            <a:normAutofit/>
          </a:bodyPr>
          <a:lst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a:lstStyle>
          <a:p>
            <a:r>
              <a:rPr lang="en-US" dirty="0"/>
              <a:t>Content slide for product </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86100"/>
            <a:ext cx="1935062"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330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24723"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Tree>
    <p:extLst>
      <p:ext uri="{BB962C8B-B14F-4D97-AF65-F5344CB8AC3E}">
        <p14:creationId xmlns:p14="http://schemas.microsoft.com/office/powerpoint/2010/main" val="31183735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Title, 4 image each with captions with title + body">
    <p:spTree>
      <p:nvGrpSpPr>
        <p:cNvPr id="1" name=""/>
        <p:cNvGrpSpPr/>
        <p:nvPr/>
      </p:nvGrpSpPr>
      <p:grpSpPr>
        <a:xfrm>
          <a:off x="0" y="0"/>
          <a:ext cx="0" cy="0"/>
          <a:chOff x="0" y="0"/>
          <a:chExt cx="0" cy="0"/>
        </a:xfrm>
      </p:grpSpPr>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06403667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itle, 4 image each with captions with title + bullet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67497"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67497" y="1572802"/>
            <a:ext cx="1963970" cy="1104733"/>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7497"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67918"/>
            <a:ext cx="1965960" cy="110642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34050"/>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77535"/>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5633099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5 images with title + bullets">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34050"/>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2865"/>
            <a:ext cx="1600200" cy="1197864"/>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77535"/>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9144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66516348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2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9547624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6_8 images with captions">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userDrawn="1"/>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userDrawn="1"/>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userDrawn="1"/>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549445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rgbClr val="1B4D8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35548181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 image alon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userDrawn="1"/>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59193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3335330"/>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8 images with captions">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userDrawn="1"/>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69488"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6981361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8 images with short titles + short body text">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69488"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69488"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04605110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8 images with caption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69488"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69488"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69488"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69488"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775304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10 images with caption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rgbClr val="1B4D8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64254733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userDrawn="1"/>
        </p:nvPicPr>
        <p:blipFill>
          <a:blip r:embed="rId2"/>
          <a:stretch>
            <a:fillRect/>
          </a:stretch>
        </p:blipFill>
        <p:spPr>
          <a:xfrm>
            <a:off x="0" y="0"/>
            <a:ext cx="9144000" cy="5143500"/>
          </a:xfrm>
          <a:prstGeom prst="rect">
            <a:avLst/>
          </a:prstGeom>
        </p:spPr>
      </p:pic>
    </p:spTree>
    <p:extLst>
      <p:ext uri="{BB962C8B-B14F-4D97-AF65-F5344CB8AC3E}">
        <p14:creationId xmlns:p14="http://schemas.microsoft.com/office/powerpoint/2010/main" val="315759068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Model Manager -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tretch>
            <a:fillRect/>
          </a:stretch>
        </p:blipFill>
        <p:spPr>
          <a:xfrm>
            <a:off x="152400" y="0"/>
            <a:ext cx="5143500" cy="5143500"/>
          </a:xfrm>
          <a:prstGeom prst="rect">
            <a:avLst/>
          </a:prstGeom>
        </p:spPr>
      </p:pic>
    </p:spTree>
    <p:extLst>
      <p:ext uri="{BB962C8B-B14F-4D97-AF65-F5344CB8AC3E}">
        <p14:creationId xmlns:p14="http://schemas.microsoft.com/office/powerpoint/2010/main" val="10137396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Model Manager -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75234786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Model Manager - model engineer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1848247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8225948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Model Manager -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userDrawn="1"/>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953000" y="1009650"/>
            <a:ext cx="350520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953000" y="2190750"/>
            <a:ext cx="350520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userDrawn="1"/>
        </p:nvPicPr>
        <p:blipFill>
          <a:blip r:embed="rId2"/>
          <a:srcRect/>
          <a:stretch/>
        </p:blipFill>
        <p:spPr>
          <a:xfrm>
            <a:off x="152400" y="0"/>
            <a:ext cx="5143500" cy="5143500"/>
          </a:xfrm>
          <a:prstGeom prst="rect">
            <a:avLst/>
          </a:prstGeom>
        </p:spPr>
      </p:pic>
    </p:spTree>
    <p:extLst>
      <p:ext uri="{BB962C8B-B14F-4D97-AF65-F5344CB8AC3E}">
        <p14:creationId xmlns:p14="http://schemas.microsoft.com/office/powerpoint/2010/main" val="298506150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_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userDrawn="1"/>
        </p:nvPicPr>
        <p:blipFill>
          <a:blip r:embed="rId2"/>
          <a:src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userDrawn="1"/>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39445034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userDrawn="1"/>
        </p:nvPicPr>
        <p:blipFill>
          <a:blip r:embed="rId2"/>
          <a:srcRect/>
          <a:stretch/>
        </p:blipFill>
        <p:spPr>
          <a:xfrm>
            <a:off x="0" y="0"/>
            <a:ext cx="9144000" cy="51435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4267200" y="1428750"/>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4267200" y="2156996"/>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r>
              <a:rPr lang="en-US" sz="1600"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206971889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userDrawn="1"/>
        </p:nvSpPr>
        <p:spPr>
          <a:xfrm>
            <a:off x="0" y="-14130"/>
            <a:ext cx="1828800" cy="10618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202" b="7749"/>
          <a:stretch/>
        </p:blipFill>
        <p:spPr>
          <a:xfrm>
            <a:off x="457200" y="1"/>
            <a:ext cx="8686800" cy="47053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96667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userDrawn="1"/>
        </p:nvPicPr>
        <p:blipFill rotWithShape="1">
          <a:blip r:embed="rId2"/>
          <a:srcRect l="4775" b="5992"/>
          <a:stretch/>
        </p:blipFill>
        <p:spPr>
          <a:xfrm>
            <a:off x="533399" y="0"/>
            <a:ext cx="8610601" cy="478155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userDrawn="1"/>
        </p:nvSpPr>
        <p:spPr>
          <a:xfrm>
            <a:off x="661542" y="964623"/>
            <a:ext cx="2895600" cy="830997"/>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userDrawn="1"/>
        </p:nvSpPr>
        <p:spPr>
          <a:xfrm>
            <a:off x="661542" y="1692869"/>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userDrawn="1"/>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userDrawn="1"/>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userDrawn="1"/>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7"/>
            <a:extLst>
              <a:ext uri="{FF2B5EF4-FFF2-40B4-BE49-F238E27FC236}">
                <a16:creationId xmlns:a16="http://schemas.microsoft.com/office/drawing/2014/main" id="{FB176131-B89E-304A-92DF-9CD3D468CD52}"/>
              </a:ext>
            </a:extLst>
          </p:cNvPr>
          <p:cNvSpPr/>
          <p:nvPr userDrawn="1"/>
        </p:nvSpPr>
        <p:spPr>
          <a:xfrm>
            <a:off x="661542" y="2114550"/>
            <a:ext cx="2514600" cy="1143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8"/>
            <a:extLst>
              <a:ext uri="{FF2B5EF4-FFF2-40B4-BE49-F238E27FC236}">
                <a16:creationId xmlns:a16="http://schemas.microsoft.com/office/drawing/2014/main" id="{D57913DA-4C41-E144-8C67-313CA8644FB7}"/>
              </a:ext>
            </a:extLst>
          </p:cNvPr>
          <p:cNvSpPr/>
          <p:nvPr userDrawn="1"/>
        </p:nvSpPr>
        <p:spPr>
          <a:xfrm>
            <a:off x="3200400" y="2114550"/>
            <a:ext cx="25146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9"/>
            <a:extLst>
              <a:ext uri="{FF2B5EF4-FFF2-40B4-BE49-F238E27FC236}">
                <a16:creationId xmlns:a16="http://schemas.microsoft.com/office/drawing/2014/main" id="{84D23C97-34CA-EB47-8438-4CEEB5B8B203}"/>
              </a:ext>
            </a:extLst>
          </p:cNvPr>
          <p:cNvSpPr/>
          <p:nvPr userDrawn="1"/>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5"/>
            <a:extLst>
              <a:ext uri="{FF2B5EF4-FFF2-40B4-BE49-F238E27FC236}">
                <a16:creationId xmlns:a16="http://schemas.microsoft.com/office/drawing/2014/main" id="{E56E6BD5-8E0F-3E4D-AD7C-420C316889E3}"/>
              </a:ext>
            </a:extLst>
          </p:cNvPr>
          <p:cNvSpPr/>
          <p:nvPr userDrawn="1"/>
        </p:nvSpPr>
        <p:spPr>
          <a:xfrm>
            <a:off x="3200400" y="3333750"/>
            <a:ext cx="25146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5144D7FA-71D5-1247-8CC0-659E1B402155}"/>
              </a:ext>
            </a:extLst>
          </p:cNvPr>
          <p:cNvSpPr/>
          <p:nvPr userDrawn="1"/>
        </p:nvSpPr>
        <p:spPr>
          <a:xfrm>
            <a:off x="0" y="-14130"/>
            <a:ext cx="1752600" cy="83099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8403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9933249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with Subtitle">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7801646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Picture with Caption">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C4E7365-D38C-47DC-98CE-EFDE9B5AA7FB}"/>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itle 1">
            <a:extLst>
              <a:ext uri="{FF2B5EF4-FFF2-40B4-BE49-F238E27FC236}">
                <a16:creationId xmlns:a16="http://schemas.microsoft.com/office/drawing/2014/main" id="{AE057F52-E5D6-4C4F-8C1F-48ED323FF9B6}"/>
              </a:ext>
            </a:extLst>
          </p:cNvPr>
          <p:cNvSpPr>
            <a:spLocks noGrp="1"/>
          </p:cNvSpPr>
          <p:nvPr>
            <p:ph type="title" hasCustomPrompt="1"/>
          </p:nvPr>
        </p:nvSpPr>
        <p:spPr>
          <a:xfrm>
            <a:off x="457200" y="590550"/>
            <a:ext cx="8305800" cy="742950"/>
          </a:xfrm>
          <a:prstGeom prst="rect">
            <a:avLst/>
          </a:prstGeom>
        </p:spPr>
        <p:txBody>
          <a:bodyPr lIns="0">
            <a:normAutofit/>
          </a:bodyPr>
          <a:lstStyle>
            <a:lvl1pPr>
              <a:defRPr sz="2400" b="1">
                <a:solidFill>
                  <a:srgbClr val="1B4D8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9CE51587-1A95-4AA5-AD68-679421FFF792}"/>
              </a:ext>
            </a:extLst>
          </p:cNvPr>
          <p:cNvSpPr>
            <a:spLocks noGrp="1"/>
          </p:cNvSpPr>
          <p:nvPr>
            <p:ph type="body" sz="quarter" idx="10" hasCustomPrompt="1"/>
          </p:nvPr>
        </p:nvSpPr>
        <p:spPr>
          <a:xfrm>
            <a:off x="5659622" y="47815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1836104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796547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image" Target="../media/image2.emf"/><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userDrawn="1"/>
        </p:nvPicPr>
        <p:blipFill rotWithShape="1">
          <a:blip r:embed="rId56"/>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userDrawn="1"/>
        </p:nvPicPr>
        <p:blipFill>
          <a:blip r:embed="rId57"/>
          <a:stretch>
            <a:fillRect/>
          </a:stretch>
        </p:blipFill>
        <p:spPr>
          <a:xfrm>
            <a:off x="115778" y="223913"/>
            <a:ext cx="752320" cy="69658"/>
          </a:xfrm>
          <a:prstGeom prst="rect">
            <a:avLst/>
          </a:prstGeom>
        </p:spPr>
      </p:pic>
    </p:spTree>
    <p:extLst>
      <p:ext uri="{BB962C8B-B14F-4D97-AF65-F5344CB8AC3E}">
        <p14:creationId xmlns:p14="http://schemas.microsoft.com/office/powerpoint/2010/main" val="617351463"/>
      </p:ext>
    </p:extLst>
  </p:cSld>
  <p:clrMap bg1="lt1" tx1="dk1" bg2="lt2" tx2="dk2" accent1="accent1" accent2="accent2" accent3="accent3" accent4="accent4" accent5="accent5" accent6="accent6" hlink="hlink" folHlink="folHlink"/>
  <p:sldLayoutIdLst>
    <p:sldLayoutId id="2147483656" r:id="rId1"/>
    <p:sldLayoutId id="2147483670" r:id="rId2"/>
    <p:sldLayoutId id="2147483667" r:id="rId3"/>
    <p:sldLayoutId id="2147483654" r:id="rId4"/>
    <p:sldLayoutId id="2147483655" r:id="rId5"/>
    <p:sldLayoutId id="2147483657" r:id="rId6"/>
    <p:sldLayoutId id="2147483658" r:id="rId7"/>
    <p:sldLayoutId id="2147483666" r:id="rId8"/>
    <p:sldLayoutId id="2147483660" r:id="rId9"/>
    <p:sldLayoutId id="2147483674" r:id="rId10"/>
    <p:sldLayoutId id="2147483664" r:id="rId11"/>
    <p:sldLayoutId id="2147483675" r:id="rId12"/>
    <p:sldLayoutId id="2147483682" r:id="rId13"/>
    <p:sldLayoutId id="2147483681" r:id="rId14"/>
    <p:sldLayoutId id="2147483683" r:id="rId15"/>
    <p:sldLayoutId id="2147483692" r:id="rId16"/>
    <p:sldLayoutId id="2147483689" r:id="rId17"/>
    <p:sldLayoutId id="2147483679" r:id="rId18"/>
    <p:sldLayoutId id="2147483680" r:id="rId19"/>
    <p:sldLayoutId id="2147483684" r:id="rId20"/>
    <p:sldLayoutId id="2147483694" r:id="rId21"/>
    <p:sldLayoutId id="2147483687" r:id="rId22"/>
    <p:sldLayoutId id="2147483722" r:id="rId23"/>
    <p:sldLayoutId id="2147483691" r:id="rId24"/>
    <p:sldLayoutId id="2147483710" r:id="rId25"/>
    <p:sldLayoutId id="2147483714" r:id="rId26"/>
    <p:sldLayoutId id="2147483686" r:id="rId27"/>
    <p:sldLayoutId id="2147483702" r:id="rId28"/>
    <p:sldLayoutId id="2147483698" r:id="rId29"/>
    <p:sldLayoutId id="2147483720" r:id="rId30"/>
    <p:sldLayoutId id="2147483699" r:id="rId31"/>
    <p:sldLayoutId id="2147483707" r:id="rId32"/>
    <p:sldLayoutId id="2147483697" r:id="rId33"/>
    <p:sldLayoutId id="2147483721" r:id="rId34"/>
    <p:sldLayoutId id="2147483685" r:id="rId35"/>
    <p:sldLayoutId id="2147483695" r:id="rId36"/>
    <p:sldLayoutId id="2147483701" r:id="rId37"/>
    <p:sldLayoutId id="2147483705" r:id="rId38"/>
    <p:sldLayoutId id="2147483713" r:id="rId39"/>
    <p:sldLayoutId id="2147483703" r:id="rId40"/>
    <p:sldLayoutId id="2147483706" r:id="rId41"/>
    <p:sldLayoutId id="2147483708" r:id="rId42"/>
    <p:sldLayoutId id="2147483693" r:id="rId43"/>
    <p:sldLayoutId id="2147483700" r:id="rId44"/>
    <p:sldLayoutId id="2147483711" r:id="rId45"/>
    <p:sldLayoutId id="2147483669" r:id="rId46"/>
    <p:sldLayoutId id="2147483716" r:id="rId47"/>
    <p:sldLayoutId id="2147483717" r:id="rId48"/>
    <p:sldLayoutId id="2147483718" r:id="rId49"/>
    <p:sldLayoutId id="2147483719" r:id="rId50"/>
    <p:sldLayoutId id="2147483715" r:id="rId51"/>
    <p:sldLayoutId id="2147483671" r:id="rId52"/>
    <p:sldLayoutId id="2147483672" r:id="rId53"/>
    <p:sldLayoutId id="2147483673" r:id="rId54"/>
  </p:sldLayoutIdLst>
  <p:txStyles>
    <p:titleStyle>
      <a:lvl1pPr algn="l" defTabSz="914400" rtl="0" eaLnBrk="1" latinLnBrk="0" hangingPunct="1">
        <a:lnSpc>
          <a:spcPct val="90000"/>
        </a:lnSpc>
        <a:spcBef>
          <a:spcPct val="0"/>
        </a:spcBef>
        <a:buNone/>
        <a:defRPr sz="2400" b="1" kern="1200">
          <a:solidFill>
            <a:srgbClr val="1B4D8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58"/>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xml"/><Relationship Id="rId1" Type="http://schemas.openxmlformats.org/officeDocument/2006/relationships/slideLayout" Target="../slideLayouts/slideLayout6.xml"/><Relationship Id="rId5" Type="http://schemas.openxmlformats.org/officeDocument/2006/relationships/image" Target="../media/image18.png"/><Relationship Id="rId4" Type="http://schemas.openxmlformats.org/officeDocument/2006/relationships/image" Target="../media/image1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a:t>Energy Conservation </a:t>
            </a:r>
            <a:br>
              <a:rPr lang="sv-SE" dirty="0"/>
            </a:br>
            <a:r>
              <a:rPr lang="sv-SE" dirty="0"/>
              <a:t>with Thermoviscous Acoustics</a:t>
            </a:r>
          </a:p>
        </p:txBody>
      </p:sp>
    </p:spTree>
    <p:extLst>
      <p:ext uri="{BB962C8B-B14F-4D97-AF65-F5344CB8AC3E}">
        <p14:creationId xmlns:p14="http://schemas.microsoft.com/office/powerpoint/2010/main" val="830876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v-SE" dirty="0"/>
              <a:t>Background and Motivation</a:t>
            </a:r>
          </a:p>
        </p:txBody>
      </p:sp>
      <p:sp>
        <p:nvSpPr>
          <p:cNvPr id="3" name="Content Placeholder 2"/>
          <p:cNvSpPr>
            <a:spLocks noGrp="1"/>
          </p:cNvSpPr>
          <p:nvPr>
            <p:ph idx="1"/>
          </p:nvPr>
        </p:nvSpPr>
        <p:spPr/>
        <p:txBody>
          <a:bodyPr>
            <a:normAutofit/>
          </a:bodyPr>
          <a:lstStyle/>
          <a:p>
            <a:r>
              <a:rPr lang="en-US" sz="1598" dirty="0"/>
              <a:t>This small tutorial model illustrates energy conservation when using the Thermoviscous Acoustics, Frequency Domain physics interface. This particular model consists of a small conceptual test setup of a main pipe with a side Helmholtz resonator. Critically, the resonator is connected to the main tube via a very narrow neck. </a:t>
            </a:r>
          </a:p>
          <a:p>
            <a:r>
              <a:rPr lang="en-US" sz="1598" dirty="0"/>
              <a:t>The acoustics in the narrow neck and the resonator are modeled with Thermoviscous Acoustics for a detailed analysis of the thermal and viscous losses.</a:t>
            </a:r>
          </a:p>
          <a:p>
            <a:r>
              <a:rPr lang="en-US" sz="1598" dirty="0"/>
              <a:t>In order to study and verify energy conservation, the model compares the total dissipated energy in the acoustic boundary layer to the total input minus output power of the system.</a:t>
            </a:r>
          </a:p>
          <a:p>
            <a:r>
              <a:rPr lang="en-US" sz="1598" dirty="0"/>
              <a:t>The inlet and out let to the system are modeled using port boundary conditions which simplifies computing the energy balance considerably with the built in postprocessing variables.</a:t>
            </a:r>
          </a:p>
        </p:txBody>
      </p:sp>
    </p:spTree>
    <p:extLst>
      <p:ext uri="{BB962C8B-B14F-4D97-AF65-F5344CB8AC3E}">
        <p14:creationId xmlns:p14="http://schemas.microsoft.com/office/powerpoint/2010/main" val="1345343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5" name="Picture 7"/>
          <p:cNvPicPr>
            <a:picLocks noChangeAspect="1" noChangeArrowheads="1"/>
          </p:cNvPicPr>
          <p:nvPr/>
        </p:nvPicPr>
        <p:blipFill rotWithShape="1">
          <a:blip r:embed="rId2">
            <a:extLst>
              <a:ext uri="{28A0092B-C50C-407E-A947-70E740481C1C}">
                <a14:useLocalDpi xmlns:a14="http://schemas.microsoft.com/office/drawing/2010/main" val="0"/>
              </a:ext>
            </a:extLst>
          </a:blip>
          <a:srcRect l="35574" t="3563" r="38326" b="3470"/>
          <a:stretch/>
        </p:blipFill>
        <p:spPr bwMode="auto">
          <a:xfrm>
            <a:off x="6145332" y="924762"/>
            <a:ext cx="1288410" cy="35841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ontent Placeholder 2"/>
          <p:cNvSpPr>
            <a:spLocks noGrp="1"/>
          </p:cNvSpPr>
          <p:nvPr>
            <p:ph sz="half" idx="1"/>
          </p:nvPr>
        </p:nvSpPr>
        <p:spPr/>
        <p:txBody>
          <a:bodyPr>
            <a:normAutofit fontScale="92500" lnSpcReduction="20000"/>
          </a:bodyPr>
          <a:lstStyle/>
          <a:p>
            <a:r>
              <a:rPr lang="en-US" dirty="0">
                <a:latin typeface="+mn-lt"/>
              </a:rPr>
              <a:t>The acoustics in the system are driven by an external incident plane wave at the inlet port. A port is also added at the outlet.</a:t>
            </a:r>
          </a:p>
          <a:p>
            <a:r>
              <a:rPr lang="en-US" dirty="0">
                <a:latin typeface="+mn-lt"/>
              </a:rPr>
              <a:t>The axial symmetry of the system is exploited for computational efficiency.</a:t>
            </a:r>
          </a:p>
          <a:p>
            <a:r>
              <a:rPr lang="en-US" dirty="0">
                <a:latin typeface="+mn-lt"/>
              </a:rPr>
              <a:t>The viscous, thermal, and total dissipated energy density is available as the postprocessing variables:</a:t>
            </a:r>
            <a:br>
              <a:rPr lang="en-US" dirty="0">
                <a:latin typeface="+mn-lt"/>
              </a:rPr>
            </a:br>
            <a:br>
              <a:rPr lang="en-US" dirty="0">
                <a:latin typeface="+mn-lt"/>
              </a:rPr>
            </a:br>
            <a:r>
              <a:rPr lang="en-US" dirty="0">
                <a:latin typeface="+mn-lt"/>
              </a:rPr>
              <a:t>     </a:t>
            </a:r>
            <a:r>
              <a:rPr lang="en-US" dirty="0" err="1">
                <a:latin typeface="+mn-lt"/>
              </a:rPr>
              <a:t>ta.diss_visc</a:t>
            </a:r>
            <a:r>
              <a:rPr lang="en-US" dirty="0">
                <a:latin typeface="+mn-lt"/>
              </a:rPr>
              <a:t> (viscous)</a:t>
            </a:r>
            <a:br>
              <a:rPr lang="en-US" dirty="0">
                <a:latin typeface="+mn-lt"/>
              </a:rPr>
            </a:br>
            <a:r>
              <a:rPr lang="en-US" dirty="0">
                <a:latin typeface="+mn-lt"/>
              </a:rPr>
              <a:t>     </a:t>
            </a:r>
            <a:r>
              <a:rPr lang="en-US" dirty="0" err="1">
                <a:latin typeface="+mn-lt"/>
              </a:rPr>
              <a:t>ta.diss_therm</a:t>
            </a:r>
            <a:r>
              <a:rPr lang="en-US" dirty="0">
                <a:latin typeface="+mn-lt"/>
              </a:rPr>
              <a:t> (thermal)</a:t>
            </a:r>
            <a:br>
              <a:rPr lang="en-US" dirty="0">
                <a:latin typeface="+mn-lt"/>
              </a:rPr>
            </a:br>
            <a:r>
              <a:rPr lang="en-US" dirty="0">
                <a:latin typeface="+mn-lt"/>
              </a:rPr>
              <a:t>     </a:t>
            </a:r>
            <a:r>
              <a:rPr lang="en-US" dirty="0" err="1">
                <a:latin typeface="+mn-lt"/>
              </a:rPr>
              <a:t>ta.diss_tot</a:t>
            </a:r>
            <a:r>
              <a:rPr lang="en-US" dirty="0">
                <a:latin typeface="+mn-lt"/>
              </a:rPr>
              <a:t> (total)</a:t>
            </a:r>
            <a:br>
              <a:rPr lang="en-US" dirty="0">
                <a:latin typeface="+mn-lt"/>
              </a:rPr>
            </a:br>
            <a:br>
              <a:rPr lang="en-US" dirty="0">
                <a:latin typeface="+mn-lt"/>
              </a:rPr>
            </a:br>
            <a:r>
              <a:rPr lang="en-US" dirty="0">
                <a:latin typeface="+mn-lt"/>
              </a:rPr>
              <a:t>The total dissipated power density is given by the volume integral of the above variables using the integration operator </a:t>
            </a:r>
            <a:r>
              <a:rPr lang="en-US" dirty="0" err="1">
                <a:latin typeface="+mn-lt"/>
              </a:rPr>
              <a:t>intop_dom</a:t>
            </a:r>
            <a:r>
              <a:rPr lang="en-US" dirty="0">
                <a:latin typeface="+mn-lt"/>
              </a:rPr>
              <a:t>() defined under Definitions.</a:t>
            </a:r>
          </a:p>
        </p:txBody>
      </p:sp>
      <p:sp>
        <p:nvSpPr>
          <p:cNvPr id="2" name="Title 1"/>
          <p:cNvSpPr>
            <a:spLocks noGrp="1"/>
          </p:cNvSpPr>
          <p:nvPr>
            <p:ph type="title"/>
          </p:nvPr>
        </p:nvSpPr>
        <p:spPr/>
        <p:txBody>
          <a:bodyPr/>
          <a:lstStyle/>
          <a:p>
            <a:r>
              <a:rPr lang="en-US" dirty="0"/>
              <a:t>Geometry and Setup</a:t>
            </a:r>
          </a:p>
        </p:txBody>
      </p:sp>
      <p:sp>
        <p:nvSpPr>
          <p:cNvPr id="5" name="TextBox 4"/>
          <p:cNvSpPr txBox="1"/>
          <p:nvPr/>
        </p:nvSpPr>
        <p:spPr>
          <a:xfrm>
            <a:off x="5486400" y="4400550"/>
            <a:ext cx="1132041" cy="300082"/>
          </a:xfrm>
          <a:prstGeom prst="rect">
            <a:avLst/>
          </a:prstGeom>
          <a:noFill/>
        </p:spPr>
        <p:txBody>
          <a:bodyPr wrap="none" rtlCol="0">
            <a:spAutoFit/>
          </a:bodyPr>
          <a:lstStyle/>
          <a:p>
            <a:r>
              <a:rPr lang="en-US" sz="1350" dirty="0">
                <a:latin typeface="Lato Light" panose="020F0302020204030203" pitchFamily="34" charset="0"/>
              </a:rPr>
              <a:t>Inlet (port 1)</a:t>
            </a:r>
          </a:p>
        </p:txBody>
      </p:sp>
      <p:sp>
        <p:nvSpPr>
          <p:cNvPr id="11" name="TextBox 10"/>
          <p:cNvSpPr txBox="1"/>
          <p:nvPr/>
        </p:nvSpPr>
        <p:spPr>
          <a:xfrm>
            <a:off x="7315200" y="971550"/>
            <a:ext cx="1281120" cy="300082"/>
          </a:xfrm>
          <a:prstGeom prst="rect">
            <a:avLst/>
          </a:prstGeom>
          <a:noFill/>
        </p:spPr>
        <p:txBody>
          <a:bodyPr wrap="none" rtlCol="0">
            <a:spAutoFit/>
          </a:bodyPr>
          <a:lstStyle/>
          <a:p>
            <a:r>
              <a:rPr lang="en-US" sz="1350" dirty="0">
                <a:latin typeface="Lato Light" panose="020F0302020204030203" pitchFamily="34" charset="0"/>
              </a:rPr>
              <a:t>Outlet (port 2)</a:t>
            </a:r>
          </a:p>
        </p:txBody>
      </p:sp>
      <p:sp>
        <p:nvSpPr>
          <p:cNvPr id="6" name="TextBox 5"/>
          <p:cNvSpPr txBox="1"/>
          <p:nvPr/>
        </p:nvSpPr>
        <p:spPr>
          <a:xfrm>
            <a:off x="7022465" y="3070945"/>
            <a:ext cx="1758815" cy="300082"/>
          </a:xfrm>
          <a:prstGeom prst="rect">
            <a:avLst/>
          </a:prstGeom>
          <a:noFill/>
        </p:spPr>
        <p:txBody>
          <a:bodyPr wrap="none" rtlCol="0">
            <a:spAutoFit/>
          </a:bodyPr>
          <a:lstStyle/>
          <a:p>
            <a:r>
              <a:rPr lang="en-US" sz="1350" dirty="0">
                <a:latin typeface="Lato Light" panose="020F0302020204030203" pitchFamily="34" charset="0"/>
              </a:rPr>
              <a:t>Helmholtz resonator</a:t>
            </a:r>
          </a:p>
        </p:txBody>
      </p:sp>
      <p:sp>
        <p:nvSpPr>
          <p:cNvPr id="7" name="TextBox 6"/>
          <p:cNvSpPr txBox="1"/>
          <p:nvPr/>
        </p:nvSpPr>
        <p:spPr>
          <a:xfrm>
            <a:off x="4914901" y="1946366"/>
            <a:ext cx="1624163" cy="300082"/>
          </a:xfrm>
          <a:prstGeom prst="rect">
            <a:avLst/>
          </a:prstGeom>
          <a:noFill/>
        </p:spPr>
        <p:txBody>
          <a:bodyPr wrap="none" rtlCol="0">
            <a:spAutoFit/>
          </a:bodyPr>
          <a:lstStyle/>
          <a:p>
            <a:r>
              <a:rPr lang="en-US" sz="1350" dirty="0">
                <a:latin typeface="Lato Light" panose="020F0302020204030203" pitchFamily="34" charset="0"/>
              </a:rPr>
              <a:t>Pressure Acoustics</a:t>
            </a:r>
          </a:p>
        </p:txBody>
      </p:sp>
      <p:sp>
        <p:nvSpPr>
          <p:cNvPr id="14" name="TextBox 13"/>
          <p:cNvSpPr txBox="1"/>
          <p:nvPr/>
        </p:nvSpPr>
        <p:spPr>
          <a:xfrm>
            <a:off x="7461500" y="2091397"/>
            <a:ext cx="1340432" cy="507831"/>
          </a:xfrm>
          <a:prstGeom prst="rect">
            <a:avLst/>
          </a:prstGeom>
          <a:noFill/>
        </p:spPr>
        <p:txBody>
          <a:bodyPr wrap="none" rtlCol="0">
            <a:spAutoFit/>
          </a:bodyPr>
          <a:lstStyle/>
          <a:p>
            <a:r>
              <a:rPr lang="en-US" sz="1350" dirty="0">
                <a:latin typeface="Lato Light" panose="020F0302020204030203" pitchFamily="34" charset="0"/>
              </a:rPr>
              <a:t>Thermoviscous</a:t>
            </a:r>
          </a:p>
          <a:p>
            <a:r>
              <a:rPr lang="en-US" sz="1350" dirty="0">
                <a:latin typeface="Lato Light" panose="020F0302020204030203" pitchFamily="34" charset="0"/>
              </a:rPr>
              <a:t>Acoustics</a:t>
            </a:r>
          </a:p>
        </p:txBody>
      </p:sp>
      <p:cxnSp>
        <p:nvCxnSpPr>
          <p:cNvPr id="10" name="Connector: Elbow 9">
            <a:extLst>
              <a:ext uri="{FF2B5EF4-FFF2-40B4-BE49-F238E27FC236}">
                <a16:creationId xmlns:a16="http://schemas.microsoft.com/office/drawing/2014/main" id="{5657EEE0-E306-4D66-87B0-69F06D633DFF}"/>
              </a:ext>
            </a:extLst>
          </p:cNvPr>
          <p:cNvCxnSpPr>
            <a:stCxn id="14" idx="2"/>
          </p:cNvCxnSpPr>
          <p:nvPr/>
        </p:nvCxnSpPr>
        <p:spPr>
          <a:xfrm rot="5400000">
            <a:off x="7438430" y="2183264"/>
            <a:ext cx="277322" cy="1109251"/>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3" name="Connector: Elbow 12">
            <a:extLst>
              <a:ext uri="{FF2B5EF4-FFF2-40B4-BE49-F238E27FC236}">
                <a16:creationId xmlns:a16="http://schemas.microsoft.com/office/drawing/2014/main" id="{33D77740-55CC-4F18-B0B4-3E6EBFFF0A8F}"/>
              </a:ext>
            </a:extLst>
          </p:cNvPr>
          <p:cNvCxnSpPr>
            <a:stCxn id="7" idx="0"/>
          </p:cNvCxnSpPr>
          <p:nvPr/>
        </p:nvCxnSpPr>
        <p:spPr>
          <a:xfrm rot="5400000" flipH="1" flipV="1">
            <a:off x="6071783" y="1160150"/>
            <a:ext cx="441416" cy="1131017"/>
          </a:xfrm>
          <a:prstGeom prst="bentConnector2">
            <a:avLst/>
          </a:prstGeom>
        </p:spPr>
        <p:style>
          <a:lnRef idx="1">
            <a:schemeClr val="accent1"/>
          </a:lnRef>
          <a:fillRef idx="0">
            <a:schemeClr val="accent1"/>
          </a:fillRef>
          <a:effectRef idx="0">
            <a:schemeClr val="accent1"/>
          </a:effectRef>
          <a:fontRef idx="minor">
            <a:schemeClr val="tx1"/>
          </a:fontRef>
        </p:style>
      </p:cxnSp>
      <p:cxnSp>
        <p:nvCxnSpPr>
          <p:cNvPr id="16" name="Connector: Elbow 15">
            <a:extLst>
              <a:ext uri="{FF2B5EF4-FFF2-40B4-BE49-F238E27FC236}">
                <a16:creationId xmlns:a16="http://schemas.microsoft.com/office/drawing/2014/main" id="{7B6E1388-04D4-40BB-8EFB-A14AD0B1EE85}"/>
              </a:ext>
            </a:extLst>
          </p:cNvPr>
          <p:cNvCxnSpPr>
            <a:stCxn id="7" idx="2"/>
          </p:cNvCxnSpPr>
          <p:nvPr/>
        </p:nvCxnSpPr>
        <p:spPr>
          <a:xfrm rot="16200000" flipH="1">
            <a:off x="5743361" y="2230070"/>
            <a:ext cx="858702" cy="891458"/>
          </a:xfrm>
          <a:prstGeom prst="bentConnector2">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8021642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E63CD02-53B4-4F19-B807-075F340DAF8A}"/>
              </a:ext>
            </a:extLst>
          </p:cNvPr>
          <p:cNvPicPr>
            <a:picLocks noChangeAspect="1"/>
          </p:cNvPicPr>
          <p:nvPr/>
        </p:nvPicPr>
        <p:blipFill>
          <a:blip r:embed="rId2"/>
          <a:stretch>
            <a:fillRect/>
          </a:stretch>
        </p:blipFill>
        <p:spPr>
          <a:xfrm>
            <a:off x="940576" y="1320491"/>
            <a:ext cx="2590800" cy="3232446"/>
          </a:xfrm>
          <a:prstGeom prst="rect">
            <a:avLst/>
          </a:prstGeom>
        </p:spPr>
      </p:pic>
      <p:sp>
        <p:nvSpPr>
          <p:cNvPr id="2" name="Title 1"/>
          <p:cNvSpPr>
            <a:spLocks noGrp="1"/>
          </p:cNvSpPr>
          <p:nvPr>
            <p:ph type="title"/>
          </p:nvPr>
        </p:nvSpPr>
        <p:spPr/>
        <p:txBody>
          <a:bodyPr/>
          <a:lstStyle/>
          <a:p>
            <a:r>
              <a:rPr lang="sv-SE" dirty="0"/>
              <a:t>Results</a:t>
            </a:r>
          </a:p>
        </p:txBody>
      </p:sp>
      <p:pic>
        <p:nvPicPr>
          <p:cNvPr id="10" name="Picture 9">
            <a:extLst>
              <a:ext uri="{FF2B5EF4-FFF2-40B4-BE49-F238E27FC236}">
                <a16:creationId xmlns:a16="http://schemas.microsoft.com/office/drawing/2014/main" id="{F4CC1AC5-98D9-4FCB-A5DC-086B98D5623E}"/>
              </a:ext>
            </a:extLst>
          </p:cNvPr>
          <p:cNvPicPr>
            <a:picLocks noChangeAspect="1"/>
          </p:cNvPicPr>
          <p:nvPr/>
        </p:nvPicPr>
        <p:blipFill>
          <a:blip r:embed="rId3"/>
          <a:stretch>
            <a:fillRect/>
          </a:stretch>
        </p:blipFill>
        <p:spPr>
          <a:xfrm>
            <a:off x="4750576" y="1276350"/>
            <a:ext cx="3783824" cy="3276587"/>
          </a:xfrm>
          <a:prstGeom prst="rect">
            <a:avLst/>
          </a:prstGeom>
        </p:spPr>
      </p:pic>
    </p:spTree>
    <p:extLst>
      <p:ext uri="{BB962C8B-B14F-4D97-AF65-F5344CB8AC3E}">
        <p14:creationId xmlns:p14="http://schemas.microsoft.com/office/powerpoint/2010/main" val="3382617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Content Placeholder 2"/>
              <p:cNvSpPr>
                <a:spLocks noGrp="1"/>
              </p:cNvSpPr>
              <p:nvPr>
                <p:ph sz="half" idx="1"/>
              </p:nvPr>
            </p:nvSpPr>
            <p:spPr/>
            <p:txBody>
              <a:bodyPr>
                <a:normAutofit/>
              </a:bodyPr>
              <a:lstStyle/>
              <a:p>
                <a:pPr marL="0" indent="0">
                  <a:buNone/>
                </a:pPr>
                <a:r>
                  <a:rPr lang="en-US" sz="1500" dirty="0"/>
                  <a:t>Comparison of the energy dissipation in thermal and viscous boundary layers (</a:t>
                </a:r>
                <a:r>
                  <a:rPr lang="en-US" sz="1500" dirty="0">
                    <a:solidFill>
                      <a:srgbClr val="00B050"/>
                    </a:solidFill>
                  </a:rPr>
                  <a:t>green dots</a:t>
                </a:r>
                <a:r>
                  <a:rPr lang="en-US" sz="1500" dirty="0"/>
                  <a:t>) to the total power balance at the ports </a:t>
                </a:r>
                <a14:m>
                  <m:oMath xmlns:m="http://schemas.openxmlformats.org/officeDocument/2006/math">
                    <m:r>
                      <m:rPr>
                        <m:sty m:val="p"/>
                      </m:rPr>
                      <a:rPr lang="en-US" sz="1500">
                        <a:latin typeface="Cambria Math" panose="02040503050406030204" pitchFamily="18" charset="0"/>
                      </a:rPr>
                      <m:t>Δ</m:t>
                    </m:r>
                    <m:r>
                      <a:rPr lang="en-US" sz="1500" i="1">
                        <a:latin typeface="Cambria Math" panose="02040503050406030204" pitchFamily="18" charset="0"/>
                      </a:rPr>
                      <m:t>𝑊</m:t>
                    </m:r>
                  </m:oMath>
                </a14:m>
                <a:r>
                  <a:rPr lang="en-US" sz="1500" dirty="0"/>
                  <a:t> (</a:t>
                </a:r>
                <a:r>
                  <a:rPr lang="en-US" sz="1500" dirty="0">
                    <a:solidFill>
                      <a:srgbClr val="0070C0"/>
                    </a:solidFill>
                  </a:rPr>
                  <a:t>blue line</a:t>
                </a:r>
                <a:r>
                  <a:rPr lang="en-US" sz="1500" dirty="0"/>
                  <a:t>).</a:t>
                </a:r>
              </a:p>
            </p:txBody>
          </p:sp>
        </mc:Choice>
        <mc:Fallback xmlns="">
          <p:sp>
            <p:nvSpPr>
              <p:cNvPr id="3" name="Content Placeholder 2"/>
              <p:cNvSpPr>
                <a:spLocks noGrp="1" noRot="1" noChangeAspect="1" noMove="1" noResize="1" noEditPoints="1" noAdjustHandles="1" noChangeArrowheads="1" noChangeShapeType="1" noTextEdit="1"/>
              </p:cNvSpPr>
              <p:nvPr>
                <p:ph sz="half" idx="1"/>
              </p:nvPr>
            </p:nvSpPr>
            <p:spPr>
              <a:blipFill>
                <a:blip r:embed="rId3"/>
                <a:stretch>
                  <a:fillRect l="-2815" t="-163" r="-296"/>
                </a:stretch>
              </a:blipFill>
            </p:spPr>
            <p:txBody>
              <a:bodyPr/>
              <a:lstStyle/>
              <a:p>
                <a:r>
                  <a:rPr lang="en-US">
                    <a:noFill/>
                  </a:rPr>
                  <a:t> </a:t>
                </a:r>
              </a:p>
            </p:txBody>
          </p:sp>
        </mc:Fallback>
      </mc:AlternateContent>
      <p:sp>
        <p:nvSpPr>
          <p:cNvPr id="2" name="Title 1"/>
          <p:cNvSpPr>
            <a:spLocks noGrp="1"/>
          </p:cNvSpPr>
          <p:nvPr>
            <p:ph type="title"/>
          </p:nvPr>
        </p:nvSpPr>
        <p:spPr/>
        <p:txBody>
          <a:bodyPr>
            <a:normAutofit/>
          </a:bodyPr>
          <a:lstStyle/>
          <a:p>
            <a:r>
              <a:rPr lang="sv-SE" dirty="0"/>
              <a:t>Results</a:t>
            </a:r>
            <a:endParaRPr lang="en-US" dirty="0"/>
          </a:p>
        </p:txBody>
      </p:sp>
      <mc:AlternateContent xmlns:mc="http://schemas.openxmlformats.org/markup-compatibility/2006" xmlns:a14="http://schemas.microsoft.com/office/drawing/2010/main">
        <mc:Choice Requires="a14">
          <p:sp>
            <p:nvSpPr>
              <p:cNvPr id="10" name="TextBox 9"/>
              <p:cNvSpPr txBox="1"/>
              <p:nvPr/>
            </p:nvSpPr>
            <p:spPr>
              <a:xfrm>
                <a:off x="685800" y="2343150"/>
                <a:ext cx="3483454" cy="323165"/>
              </a:xfrm>
              <a:prstGeom prst="rect">
                <a:avLst/>
              </a:prstGeom>
              <a:noFill/>
            </p:spPr>
            <p:txBody>
              <a:bodyPr wrap="none" rtlCol="0">
                <a:spAutoFit/>
              </a:bodyPr>
              <a:lstStyle/>
              <a:p>
                <a:pPr/>
                <a14:m>
                  <m:oMathPara xmlns:m="http://schemas.openxmlformats.org/officeDocument/2006/math">
                    <m:oMathParaPr>
                      <m:jc m:val="centerGroup"/>
                    </m:oMathParaPr>
                    <m:oMath xmlns:m="http://schemas.openxmlformats.org/officeDocument/2006/math">
                      <m:r>
                        <m:rPr>
                          <m:sty m:val="p"/>
                        </m:rPr>
                        <a:rPr lang="en-US" sz="1500" dirty="0">
                          <a:latin typeface="Cambria Math" panose="02040503050406030204" pitchFamily="18" charset="0"/>
                        </a:rPr>
                        <m:t>Δ</m:t>
                      </m:r>
                      <m:r>
                        <a:rPr lang="en-US" sz="1500" i="1" dirty="0">
                          <a:latin typeface="Cambria Math" panose="02040503050406030204" pitchFamily="18" charset="0"/>
                        </a:rPr>
                        <m:t>𝑊</m:t>
                      </m:r>
                      <m:r>
                        <a:rPr lang="en-US" sz="1500" i="1" dirty="0">
                          <a:latin typeface="Cambria Math" panose="02040503050406030204" pitchFamily="18" charset="0"/>
                        </a:rPr>
                        <m:t>=</m:t>
                      </m:r>
                      <m:sSub>
                        <m:sSubPr>
                          <m:ctrlPr>
                            <a:rPr lang="en-US" sz="1500" i="1" dirty="0">
                              <a:latin typeface="Cambria Math" panose="02040503050406030204" pitchFamily="18" charset="0"/>
                            </a:rPr>
                          </m:ctrlPr>
                        </m:sSubPr>
                        <m:e>
                          <m:r>
                            <a:rPr lang="en-US" sz="1500" i="1" dirty="0">
                              <a:latin typeface="Cambria Math" panose="02040503050406030204" pitchFamily="18" charset="0"/>
                            </a:rPr>
                            <m:t>𝑊</m:t>
                          </m:r>
                        </m:e>
                        <m:sub>
                          <m:r>
                            <m:rPr>
                              <m:sty m:val="p"/>
                            </m:rPr>
                            <a:rPr lang="en-US" sz="1500" dirty="0">
                              <a:latin typeface="Cambria Math"/>
                            </a:rPr>
                            <m:t>incident</m:t>
                          </m:r>
                        </m:sub>
                      </m:sSub>
                      <m:r>
                        <a:rPr lang="en-US" sz="1500" i="1" dirty="0">
                          <a:latin typeface="Cambria Math" panose="02040503050406030204" pitchFamily="18" charset="0"/>
                        </a:rPr>
                        <m:t>−</m:t>
                      </m:r>
                      <m:d>
                        <m:dPr>
                          <m:ctrlPr>
                            <a:rPr lang="en-US" sz="1500" i="1" dirty="0">
                              <a:latin typeface="Cambria Math" panose="02040503050406030204" pitchFamily="18" charset="0"/>
                            </a:rPr>
                          </m:ctrlPr>
                        </m:dPr>
                        <m:e>
                          <m:sSub>
                            <m:sSubPr>
                              <m:ctrlPr>
                                <a:rPr lang="en-US" sz="1500" i="1" dirty="0">
                                  <a:latin typeface="Cambria Math" panose="02040503050406030204" pitchFamily="18" charset="0"/>
                                </a:rPr>
                              </m:ctrlPr>
                            </m:sSubPr>
                            <m:e>
                              <m:r>
                                <a:rPr lang="en-US" sz="1500" i="1" dirty="0">
                                  <a:latin typeface="Cambria Math" panose="02040503050406030204" pitchFamily="18" charset="0"/>
                                </a:rPr>
                                <m:t>𝑊</m:t>
                              </m:r>
                            </m:e>
                            <m:sub>
                              <m:r>
                                <m:rPr>
                                  <m:sty m:val="p"/>
                                </m:rPr>
                                <a:rPr lang="en-US" sz="1500" dirty="0">
                                  <a:latin typeface="Cambria Math"/>
                                </a:rPr>
                                <m:t>scattered</m:t>
                              </m:r>
                            </m:sub>
                          </m:sSub>
                          <m:r>
                            <a:rPr lang="en-US" sz="1500" i="1" dirty="0">
                              <a:latin typeface="Cambria Math" panose="02040503050406030204" pitchFamily="18" charset="0"/>
                            </a:rPr>
                            <m:t>+</m:t>
                          </m:r>
                          <m:sSub>
                            <m:sSubPr>
                              <m:ctrlPr>
                                <a:rPr lang="en-US" sz="1500" i="1" dirty="0">
                                  <a:latin typeface="Cambria Math" panose="02040503050406030204" pitchFamily="18" charset="0"/>
                                </a:rPr>
                              </m:ctrlPr>
                            </m:sSubPr>
                            <m:e>
                              <m:r>
                                <a:rPr lang="en-US" sz="1500" i="1" dirty="0">
                                  <a:latin typeface="Cambria Math" panose="02040503050406030204" pitchFamily="18" charset="0"/>
                                </a:rPr>
                                <m:t>𝑊</m:t>
                              </m:r>
                            </m:e>
                            <m:sub>
                              <m:r>
                                <m:rPr>
                                  <m:sty m:val="p"/>
                                </m:rPr>
                                <a:rPr lang="en-US" sz="1500" dirty="0">
                                  <a:latin typeface="Cambria Math" panose="02040503050406030204" pitchFamily="18" charset="0"/>
                                </a:rPr>
                                <m:t>outlet</m:t>
                              </m:r>
                            </m:sub>
                          </m:sSub>
                        </m:e>
                      </m:d>
                    </m:oMath>
                  </m:oMathPara>
                </a14:m>
                <a:endParaRPr lang="en-US" sz="1500" dirty="0"/>
              </a:p>
            </p:txBody>
          </p:sp>
        </mc:Choice>
        <mc:Fallback xmlns="">
          <p:sp>
            <p:nvSpPr>
              <p:cNvPr id="10" name="TextBox 9"/>
              <p:cNvSpPr txBox="1">
                <a:spLocks noRot="1" noChangeAspect="1" noMove="1" noResize="1" noEditPoints="1" noAdjustHandles="1" noChangeArrowheads="1" noChangeShapeType="1" noTextEdit="1"/>
              </p:cNvSpPr>
              <p:nvPr/>
            </p:nvSpPr>
            <p:spPr>
              <a:xfrm>
                <a:off x="685800" y="2343150"/>
                <a:ext cx="3483454" cy="323165"/>
              </a:xfrm>
              <a:prstGeom prst="rect">
                <a:avLst/>
              </a:prstGeom>
              <a:blipFill>
                <a:blip r:embed="rId4"/>
                <a:stretch>
                  <a:fillRect/>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A9BFBB35-BB12-4A76-A20E-980FF8C418FB}"/>
              </a:ext>
            </a:extLst>
          </p:cNvPr>
          <p:cNvPicPr>
            <a:picLocks noChangeAspect="1"/>
          </p:cNvPicPr>
          <p:nvPr/>
        </p:nvPicPr>
        <p:blipFill>
          <a:blip r:embed="rId5"/>
          <a:stretch>
            <a:fillRect/>
          </a:stretch>
        </p:blipFill>
        <p:spPr>
          <a:xfrm>
            <a:off x="4708067" y="1200150"/>
            <a:ext cx="4054933" cy="3193708"/>
          </a:xfrm>
          <a:prstGeom prst="rect">
            <a:avLst/>
          </a:prstGeom>
        </p:spPr>
      </p:pic>
    </p:spTree>
    <p:extLst>
      <p:ext uri="{BB962C8B-B14F-4D97-AF65-F5344CB8AC3E}">
        <p14:creationId xmlns:p14="http://schemas.microsoft.com/office/powerpoint/2010/main" val="1531278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1C0214A9-1848-9643-8BEB-15932D800E53}"/>
              </a:ext>
            </a:extLst>
          </p:cNvPr>
          <p:cNvSpPr>
            <a:spLocks noGrp="1"/>
          </p:cNvSpPr>
          <p:nvPr>
            <p:ph idx="1"/>
          </p:nvPr>
        </p:nvSpPr>
        <p:spPr>
          <a:xfrm>
            <a:off x="381000" y="4469785"/>
            <a:ext cx="2133600" cy="923925"/>
          </a:xfrm>
        </p:spPr>
        <p:txBody>
          <a:bodyPr/>
          <a:lstStyle/>
          <a:p>
            <a:r>
              <a:rPr lang="en-US" dirty="0" err="1"/>
              <a:t>comsol.com</a:t>
            </a:r>
            <a:endParaRPr lang="en-US" dirty="0"/>
          </a:p>
        </p:txBody>
      </p:sp>
    </p:spTree>
    <p:extLst>
      <p:ext uri="{BB962C8B-B14F-4D97-AF65-F5344CB8AC3E}">
        <p14:creationId xmlns:p14="http://schemas.microsoft.com/office/powerpoint/2010/main" val="2263884330"/>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5" id="{05F194AA-276C-6341-991A-8D449EA3A14D}" vid="{0D5CAB8A-ED4A-0747-86B9-A77BF5798BA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Slide-Template-2022(1)</Template>
  <TotalTime>35</TotalTime>
  <Words>325</Words>
  <Application>Microsoft Office PowerPoint</Application>
  <PresentationFormat>On-screen Show (16:9)</PresentationFormat>
  <Paragraphs>23</Paragraphs>
  <Slides>6</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Lato Light</vt:lpstr>
      <vt:lpstr>Lato Black</vt:lpstr>
      <vt:lpstr>Arial</vt:lpstr>
      <vt:lpstr>Wingdings</vt:lpstr>
      <vt:lpstr>GillSans</vt:lpstr>
      <vt:lpstr>Cambria Math</vt:lpstr>
      <vt:lpstr>Lato</vt:lpstr>
      <vt:lpstr>comsol-slide-template-NEW</vt:lpstr>
      <vt:lpstr>Energy Conservation  with Thermoviscous Acoustics</vt:lpstr>
      <vt:lpstr>Background and Motivation</vt:lpstr>
      <vt:lpstr>Geometry and Setup</vt:lpstr>
      <vt:lpstr>Results</vt:lpstr>
      <vt:lpstr>Results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Conservation  with Thermoviscous Acoustics</dc:title>
  <dc:creator>Mads Herring Jensen</dc:creator>
  <cp:lastModifiedBy>Jonas Helboe Jørgensen</cp:lastModifiedBy>
  <cp:revision>2</cp:revision>
  <dcterms:created xsi:type="dcterms:W3CDTF">2022-03-07T13:03:19Z</dcterms:created>
  <dcterms:modified xsi:type="dcterms:W3CDTF">2024-10-07T08:39:56Z</dcterms:modified>
</cp:coreProperties>
</file>