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2" r:id="rId6"/>
    <p:sldId id="261" r:id="rId7"/>
    <p:sldId id="263" r:id="rId8"/>
  </p:sldIdLst>
  <p:sldSz cx="12192000" cy="6858000"/>
  <p:notesSz cx="6400800" cy="117332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64" autoAdjust="0"/>
    <p:restoredTop sz="96374" autoAdjust="0"/>
  </p:normalViewPr>
  <p:slideViewPr>
    <p:cSldViewPr snapToGrid="0">
      <p:cViewPr varScale="1">
        <p:scale>
          <a:sx n="113" d="100"/>
          <a:sy n="113" d="100"/>
        </p:scale>
        <p:origin x="6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523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35617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0322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93681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146044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725636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05550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5862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333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505600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781366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539978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964043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599438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889146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88384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99922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229512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555875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1630299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7648074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216276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GB"/>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GB"/>
              <a:t>Click to edit Master text styles</a:t>
            </a:r>
          </a:p>
        </p:txBody>
      </p:sp>
    </p:spTree>
    <p:extLst>
      <p:ext uri="{BB962C8B-B14F-4D97-AF65-F5344CB8AC3E}">
        <p14:creationId xmlns:p14="http://schemas.microsoft.com/office/powerpoint/2010/main" val="31371238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9058894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4058415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0472399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172389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459184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142126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695572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258963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1707514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04993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6694982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666113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0075110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6524773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6186664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75467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67558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4197139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3181056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6606818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687217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1032690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0773484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324001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6072286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0210272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654988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1682153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4911788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8965448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50608242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7995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6859371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243646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44500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81041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99304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1779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529B5-D167-0E22-4E3E-1E6723188FF3}"/>
              </a:ext>
            </a:extLst>
          </p:cNvPr>
          <p:cNvSpPr>
            <a:spLocks noGrp="1"/>
          </p:cNvSpPr>
          <p:nvPr>
            <p:ph type="title"/>
          </p:nvPr>
        </p:nvSpPr>
        <p:spPr/>
        <p:txBody>
          <a:bodyPr/>
          <a:lstStyle/>
          <a:p>
            <a:r>
              <a:rPr lang="en-US" dirty="0"/>
              <a:t>Green House Effect</a:t>
            </a:r>
          </a:p>
        </p:txBody>
      </p:sp>
      <p:sp>
        <p:nvSpPr>
          <p:cNvPr id="4" name="Text Placeholder 3">
            <a:extLst>
              <a:ext uri="{FF2B5EF4-FFF2-40B4-BE49-F238E27FC236}">
                <a16:creationId xmlns:a16="http://schemas.microsoft.com/office/drawing/2014/main" id="{93FFD199-72EA-D866-BBE9-F9798063D810}"/>
              </a:ext>
            </a:extLst>
          </p:cNvPr>
          <p:cNvSpPr>
            <a:spLocks noGrp="1"/>
          </p:cNvSpPr>
          <p:nvPr>
            <p:ph type="body" idx="1"/>
          </p:nvPr>
        </p:nvSpPr>
        <p:spPr/>
        <p:txBody>
          <a:bodyPr/>
          <a:lstStyle/>
          <a:p>
            <a:endParaRPr lang="en-US"/>
          </a:p>
        </p:txBody>
      </p:sp>
      <p:sp>
        <p:nvSpPr>
          <p:cNvPr id="5" name="Text Placeholder 4">
            <a:extLst>
              <a:ext uri="{FF2B5EF4-FFF2-40B4-BE49-F238E27FC236}">
                <a16:creationId xmlns:a16="http://schemas.microsoft.com/office/drawing/2014/main" id="{305500C7-C8CF-9E58-DD55-C802AD798387}"/>
              </a:ext>
            </a:extLst>
          </p:cNvPr>
          <p:cNvSpPr>
            <a:spLocks noGrp="1"/>
          </p:cNvSpPr>
          <p:nvPr>
            <p:ph type="body" idx="10"/>
          </p:nvPr>
        </p:nvSpPr>
        <p:spPr/>
        <p:txBody>
          <a:bodyPr/>
          <a:lstStyle/>
          <a:p>
            <a:endParaRPr lang="en-US"/>
          </a:p>
        </p:txBody>
      </p:sp>
      <p:sp>
        <p:nvSpPr>
          <p:cNvPr id="6" name="Text Placeholder 5">
            <a:extLst>
              <a:ext uri="{FF2B5EF4-FFF2-40B4-BE49-F238E27FC236}">
                <a16:creationId xmlns:a16="http://schemas.microsoft.com/office/drawing/2014/main" id="{C8EF7D51-9E0B-85BB-FC05-BCA347B7F325}"/>
              </a:ext>
            </a:extLst>
          </p:cNvPr>
          <p:cNvSpPr>
            <a:spLocks noGrp="1"/>
          </p:cNvSpPr>
          <p:nvPr>
            <p:ph type="body" idx="11"/>
          </p:nvPr>
        </p:nvSpPr>
        <p:spPr/>
        <p:txBody>
          <a:bodyPr/>
          <a:lstStyle/>
          <a:p>
            <a:endParaRPr lang="en-US"/>
          </a:p>
        </p:txBody>
      </p:sp>
      <p:sp>
        <p:nvSpPr>
          <p:cNvPr id="7" name="Text Placeholder 6">
            <a:extLst>
              <a:ext uri="{FF2B5EF4-FFF2-40B4-BE49-F238E27FC236}">
                <a16:creationId xmlns:a16="http://schemas.microsoft.com/office/drawing/2014/main" id="{BC1FA6CB-9E8C-B35A-E323-02F16E2C93FD}"/>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412773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ACF0401-9F52-C97D-94E5-8ED4175C5C95}"/>
              </a:ext>
            </a:extLst>
          </p:cNvPr>
          <p:cNvSpPr>
            <a:spLocks noGrp="1"/>
          </p:cNvSpPr>
          <p:nvPr>
            <p:ph type="title"/>
          </p:nvPr>
        </p:nvSpPr>
        <p:spPr/>
        <p:txBody>
          <a:bodyPr/>
          <a:lstStyle/>
          <a:p>
            <a:r>
              <a:rPr lang="en-US" dirty="0"/>
              <a:t>Introduction</a:t>
            </a:r>
          </a:p>
        </p:txBody>
      </p:sp>
      <p:pic>
        <p:nvPicPr>
          <p:cNvPr id="17" name="Espace réservé du contenu 16">
            <a:extLst>
              <a:ext uri="{FF2B5EF4-FFF2-40B4-BE49-F238E27FC236}">
                <a16:creationId xmlns:a16="http://schemas.microsoft.com/office/drawing/2014/main" id="{7F6C313C-A651-41E1-8E86-BF55BD599DD4}"/>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028700"/>
            <a:ext cx="6400800" cy="4800599"/>
          </a:xfrm>
        </p:spPr>
      </p:pic>
      <p:sp>
        <p:nvSpPr>
          <p:cNvPr id="14" name="Content Placeholder 13">
            <a:extLst>
              <a:ext uri="{FF2B5EF4-FFF2-40B4-BE49-F238E27FC236}">
                <a16:creationId xmlns:a16="http://schemas.microsoft.com/office/drawing/2014/main" id="{8A7693DA-CFC9-792C-F4A2-C6D7A868A3D5}"/>
              </a:ext>
            </a:extLst>
          </p:cNvPr>
          <p:cNvSpPr>
            <a:spLocks noGrp="1"/>
          </p:cNvSpPr>
          <p:nvPr>
            <p:ph sz="half" idx="10"/>
          </p:nvPr>
        </p:nvSpPr>
        <p:spPr/>
        <p:txBody>
          <a:bodyPr/>
          <a:lstStyle/>
          <a:p>
            <a:r>
              <a:rPr lang="en-US" dirty="0"/>
              <a:t>Surface-to-surface radiation with solar and ambient spectral bands coupled to the heat transfer physics interface</a:t>
            </a:r>
          </a:p>
          <a:p>
            <a:r>
              <a:rPr lang="en-US" dirty="0"/>
              <a:t>Implements a simple example of green house effect by trapping thermal radiation in a black cavity</a:t>
            </a:r>
          </a:p>
        </p:txBody>
      </p:sp>
      <p:sp>
        <p:nvSpPr>
          <p:cNvPr id="10" name="Text Placeholder 9">
            <a:extLst>
              <a:ext uri="{FF2B5EF4-FFF2-40B4-BE49-F238E27FC236}">
                <a16:creationId xmlns:a16="http://schemas.microsoft.com/office/drawing/2014/main" id="{23092A06-20DD-4442-D93C-9A65CED0F6D9}"/>
              </a:ext>
            </a:extLst>
          </p:cNvPr>
          <p:cNvSpPr>
            <a:spLocks noGrp="1"/>
          </p:cNvSpPr>
          <p:nvPr>
            <p:ph type="body" sz="quarter" idx="12"/>
          </p:nvPr>
        </p:nvSpPr>
        <p:spPr>
          <a:xfrm>
            <a:off x="5486400" y="5829299"/>
            <a:ext cx="4137837" cy="406400"/>
          </a:xfrm>
        </p:spPr>
        <p:txBody>
          <a:bodyPr>
            <a:normAutofit/>
          </a:bodyPr>
          <a:lstStyle/>
          <a:p>
            <a:r>
              <a:rPr lang="en-US" dirty="0"/>
              <a:t>Temperature (°C) distribution in the cavity at 4 pm.</a:t>
            </a:r>
          </a:p>
        </p:txBody>
      </p:sp>
    </p:spTree>
    <p:extLst>
      <p:ext uri="{BB962C8B-B14F-4D97-AF65-F5344CB8AC3E}">
        <p14:creationId xmlns:p14="http://schemas.microsoft.com/office/powerpoint/2010/main" val="3676659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3EC2A-CB22-047C-F33A-9E89A6AB9535}"/>
              </a:ext>
            </a:extLst>
          </p:cNvPr>
          <p:cNvSpPr>
            <a:spLocks noGrp="1"/>
          </p:cNvSpPr>
          <p:nvPr>
            <p:ph type="title"/>
          </p:nvPr>
        </p:nvSpPr>
        <p:spPr/>
        <p:txBody>
          <a:bodyPr/>
          <a:lstStyle/>
          <a:p>
            <a:r>
              <a:rPr lang="en-US" dirty="0"/>
              <a:t>Model Definition</a:t>
            </a:r>
          </a:p>
        </p:txBody>
      </p:sp>
      <p:sp>
        <p:nvSpPr>
          <p:cNvPr id="4" name="Content Placeholder 3">
            <a:extLst>
              <a:ext uri="{FF2B5EF4-FFF2-40B4-BE49-F238E27FC236}">
                <a16:creationId xmlns:a16="http://schemas.microsoft.com/office/drawing/2014/main" id="{329C7907-3643-A3BC-966B-0E2E5D4CE842}"/>
              </a:ext>
            </a:extLst>
          </p:cNvPr>
          <p:cNvSpPr>
            <a:spLocks noGrp="1"/>
          </p:cNvSpPr>
          <p:nvPr>
            <p:ph sz="half" idx="10"/>
          </p:nvPr>
        </p:nvSpPr>
        <p:spPr/>
        <p:txBody>
          <a:bodyPr/>
          <a:lstStyle/>
          <a:p>
            <a:r>
              <a:rPr lang="en-US" dirty="0"/>
              <a:t>Acrylic plastic box containing air and covered by a thin plate</a:t>
            </a:r>
          </a:p>
          <a:p>
            <a:r>
              <a:rPr lang="en-US" dirty="0"/>
              <a:t>We consider two setups:</a:t>
            </a:r>
          </a:p>
          <a:p>
            <a:pPr marL="732357" lvl="1" indent="-342900">
              <a:buFont typeface="+mj-lt"/>
              <a:buAutoNum type="arabicPeriod"/>
            </a:pPr>
            <a:r>
              <a:rPr lang="en-US" dirty="0"/>
              <a:t>Fully transparent plate</a:t>
            </a:r>
          </a:p>
          <a:p>
            <a:pPr marL="732357" lvl="1" indent="-342900">
              <a:buFont typeface="+mj-lt"/>
              <a:buAutoNum type="arabicPeriod"/>
            </a:pPr>
            <a:r>
              <a:rPr lang="en-US" dirty="0"/>
              <a:t>Transparent plate only for solar radiation</a:t>
            </a:r>
          </a:p>
          <a:p>
            <a:endParaRPr lang="en-US" dirty="0"/>
          </a:p>
        </p:txBody>
      </p:sp>
      <p:sp>
        <p:nvSpPr>
          <p:cNvPr id="17" name="Text Placeholder 16">
            <a:extLst>
              <a:ext uri="{FF2B5EF4-FFF2-40B4-BE49-F238E27FC236}">
                <a16:creationId xmlns:a16="http://schemas.microsoft.com/office/drawing/2014/main" id="{F8576EC1-6CCC-DE43-3A69-6938A502FA25}"/>
              </a:ext>
            </a:extLst>
          </p:cNvPr>
          <p:cNvSpPr>
            <a:spLocks noGrp="1"/>
          </p:cNvSpPr>
          <p:nvPr>
            <p:ph type="body" sz="quarter" idx="12"/>
          </p:nvPr>
        </p:nvSpPr>
        <p:spPr>
          <a:xfrm>
            <a:off x="5486400" y="5829300"/>
            <a:ext cx="6115057" cy="406400"/>
          </a:xfrm>
        </p:spPr>
        <p:txBody>
          <a:bodyPr>
            <a:normAutofit/>
          </a:bodyPr>
          <a:lstStyle/>
          <a:p>
            <a:r>
              <a:rPr lang="en-US" dirty="0"/>
              <a:t>External irradiation (W/m^2) for the solar spectral band with the transparent plate setup at 4 pm.</a:t>
            </a:r>
          </a:p>
        </p:txBody>
      </p:sp>
      <p:pic>
        <p:nvPicPr>
          <p:cNvPr id="21" name="Espace réservé du contenu 20">
            <a:extLst>
              <a:ext uri="{FF2B5EF4-FFF2-40B4-BE49-F238E27FC236}">
                <a16:creationId xmlns:a16="http://schemas.microsoft.com/office/drawing/2014/main" id="{DAC7A589-737F-4E24-A55C-ED17BAD465B1}"/>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028700"/>
            <a:ext cx="6400800" cy="4800600"/>
          </a:xfrm>
        </p:spPr>
      </p:pic>
    </p:spTree>
    <p:extLst>
      <p:ext uri="{BB962C8B-B14F-4D97-AF65-F5344CB8AC3E}">
        <p14:creationId xmlns:p14="http://schemas.microsoft.com/office/powerpoint/2010/main" val="573552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D3DEF-11B5-1DE0-BA56-D8BC5B2BC437}"/>
              </a:ext>
            </a:extLst>
          </p:cNvPr>
          <p:cNvSpPr>
            <a:spLocks noGrp="1"/>
          </p:cNvSpPr>
          <p:nvPr>
            <p:ph type="title"/>
          </p:nvPr>
        </p:nvSpPr>
        <p:spPr/>
        <p:txBody>
          <a:bodyPr/>
          <a:lstStyle/>
          <a:p>
            <a:r>
              <a:rPr lang="en-US" dirty="0"/>
              <a:t>Model Definition</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A1A35B2E-CF4D-9876-8664-F3A5781713CF}"/>
                  </a:ext>
                </a:extLst>
              </p:cNvPr>
              <p:cNvSpPr>
                <a:spLocks noGrp="1"/>
              </p:cNvSpPr>
              <p:nvPr>
                <p:ph sz="half" idx="10"/>
              </p:nvPr>
            </p:nvSpPr>
            <p:spPr/>
            <p:txBody>
              <a:bodyPr/>
              <a:lstStyle/>
              <a:p>
                <a:r>
                  <a:rPr lang="en-US" dirty="0"/>
                  <a:t>Cut-off wavelength between solar and ambient radiation at 2,5 </a:t>
                </a:r>
                <a14:m>
                  <m:oMath xmlns:m="http://schemas.openxmlformats.org/officeDocument/2006/math">
                    <m:r>
                      <a:rPr lang="en-US" b="0" i="1" smtClean="0">
                        <a:latin typeface="Cambria Math" panose="02040503050406030204" pitchFamily="18" charset="0"/>
                      </a:rPr>
                      <m:t>𝜇</m:t>
                    </m:r>
                    <m:r>
                      <a:rPr lang="en-US" b="0" i="1" smtClean="0">
                        <a:latin typeface="Cambria Math" panose="02040503050406030204" pitchFamily="18" charset="0"/>
                      </a:rPr>
                      <m:t>𝑚</m:t>
                    </m:r>
                  </m:oMath>
                </a14:m>
                <a:endParaRPr lang="en-US" dirty="0"/>
              </a:p>
              <a:p>
                <a:r>
                  <a:rPr lang="en-US" dirty="0"/>
                  <a:t>Use ambient properties for pressure, temperature and sun position throughout the day</a:t>
                </a:r>
              </a:p>
              <a:p>
                <a:r>
                  <a:rPr lang="en-US" dirty="0"/>
                  <a:t>The cavity walls are almost perfect emitters with a wavelength dependent emissivity</a:t>
                </a:r>
              </a:p>
            </p:txBody>
          </p:sp>
        </mc:Choice>
        <mc:Fallback>
          <p:sp>
            <p:nvSpPr>
              <p:cNvPr id="4" name="Content Placeholder 3">
                <a:extLst>
                  <a:ext uri="{FF2B5EF4-FFF2-40B4-BE49-F238E27FC236}">
                    <a16:creationId xmlns:a16="http://schemas.microsoft.com/office/drawing/2014/main" id="{A1A35B2E-CF4D-9876-8664-F3A5781713CF}"/>
                  </a:ext>
                </a:extLst>
              </p:cNvPr>
              <p:cNvSpPr>
                <a:spLocks noGrp="1" noRot="1" noChangeAspect="1" noMove="1" noResize="1" noEditPoints="1" noAdjustHandles="1" noChangeArrowheads="1" noChangeShapeType="1" noTextEdit="1"/>
              </p:cNvSpPr>
              <p:nvPr>
                <p:ph sz="half" idx="10"/>
              </p:nvPr>
            </p:nvSpPr>
            <p:spPr>
              <a:blipFill>
                <a:blip r:embed="rId2"/>
                <a:stretch>
                  <a:fillRect l="-3411" t="-867" r="-1550"/>
                </a:stretch>
              </a:blipFill>
            </p:spPr>
            <p:txBody>
              <a:bodyPr/>
              <a:lstStyle/>
              <a:p>
                <a:r>
                  <a:rPr lang="fr-FR">
                    <a:noFill/>
                  </a:rPr>
                  <a:t> </a:t>
                </a:r>
              </a:p>
            </p:txBody>
          </p:sp>
        </mc:Fallback>
      </mc:AlternateContent>
      <p:sp>
        <p:nvSpPr>
          <p:cNvPr id="17" name="Text Placeholder 16">
            <a:extLst>
              <a:ext uri="{FF2B5EF4-FFF2-40B4-BE49-F238E27FC236}">
                <a16:creationId xmlns:a16="http://schemas.microsoft.com/office/drawing/2014/main" id="{C98F7042-2F06-9165-DC71-15882E6E74F1}"/>
              </a:ext>
            </a:extLst>
          </p:cNvPr>
          <p:cNvSpPr>
            <a:spLocks noGrp="1"/>
          </p:cNvSpPr>
          <p:nvPr>
            <p:ph type="body" sz="quarter" idx="12"/>
          </p:nvPr>
        </p:nvSpPr>
        <p:spPr>
          <a:xfrm>
            <a:off x="5486400" y="5829300"/>
            <a:ext cx="4137837" cy="406400"/>
          </a:xfrm>
        </p:spPr>
        <p:txBody>
          <a:bodyPr/>
          <a:lstStyle/>
          <a:p>
            <a:r>
              <a:rPr lang="en-US" dirty="0"/>
              <a:t>Interior black walls surface averaged emissivity.</a:t>
            </a:r>
          </a:p>
        </p:txBody>
      </p:sp>
      <p:pic>
        <p:nvPicPr>
          <p:cNvPr id="10" name="Espace réservé du contenu 9">
            <a:extLst>
              <a:ext uri="{FF2B5EF4-FFF2-40B4-BE49-F238E27FC236}">
                <a16:creationId xmlns:a16="http://schemas.microsoft.com/office/drawing/2014/main" id="{9E9A66FE-5EEF-4BB1-B160-C39D521235E1}"/>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5486400" y="1316736"/>
            <a:ext cx="6400800" cy="4224527"/>
          </a:xfrm>
          <a:prstGeom prst="rect">
            <a:avLst/>
          </a:prstGeom>
        </p:spPr>
      </p:pic>
    </p:spTree>
    <p:extLst>
      <p:ext uri="{BB962C8B-B14F-4D97-AF65-F5344CB8AC3E}">
        <p14:creationId xmlns:p14="http://schemas.microsoft.com/office/powerpoint/2010/main" val="3228238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DDED5-D22E-D109-6388-E88ABAED34FD}"/>
              </a:ext>
            </a:extLst>
          </p:cNvPr>
          <p:cNvSpPr>
            <a:spLocks noGrp="1"/>
          </p:cNvSpPr>
          <p:nvPr>
            <p:ph type="title"/>
          </p:nvPr>
        </p:nvSpPr>
        <p:spPr/>
        <p:txBody>
          <a:bodyPr/>
          <a:lstStyle/>
          <a:p>
            <a:r>
              <a:rPr lang="en-US" dirty="0"/>
              <a:t>Surface Irradiation</a:t>
            </a:r>
          </a:p>
        </p:txBody>
      </p:sp>
      <p:sp>
        <p:nvSpPr>
          <p:cNvPr id="4" name="Content Placeholder 3">
            <a:extLst>
              <a:ext uri="{FF2B5EF4-FFF2-40B4-BE49-F238E27FC236}">
                <a16:creationId xmlns:a16="http://schemas.microsoft.com/office/drawing/2014/main" id="{8FB0D2BA-A726-70E2-AB33-0896A56EF538}"/>
              </a:ext>
            </a:extLst>
          </p:cNvPr>
          <p:cNvSpPr>
            <a:spLocks noGrp="1"/>
          </p:cNvSpPr>
          <p:nvPr>
            <p:ph sz="half" idx="10"/>
          </p:nvPr>
        </p:nvSpPr>
        <p:spPr/>
        <p:txBody>
          <a:bodyPr/>
          <a:lstStyle/>
          <a:p>
            <a:r>
              <a:rPr lang="en-US" dirty="0"/>
              <a:t>Thermal radiations emitted by the cavity walls are trapped by the opaque glass plate</a:t>
            </a:r>
          </a:p>
          <a:p>
            <a:r>
              <a:rPr lang="en-US" dirty="0"/>
              <a:t>It leads to a warming of the cavity </a:t>
            </a:r>
          </a:p>
        </p:txBody>
      </p:sp>
      <p:sp>
        <p:nvSpPr>
          <p:cNvPr id="5" name="Text Placeholder 4">
            <a:extLst>
              <a:ext uri="{FF2B5EF4-FFF2-40B4-BE49-F238E27FC236}">
                <a16:creationId xmlns:a16="http://schemas.microsoft.com/office/drawing/2014/main" id="{265C55B9-01FB-6BE7-F363-46A0D1D3939A}"/>
              </a:ext>
            </a:extLst>
          </p:cNvPr>
          <p:cNvSpPr>
            <a:spLocks noGrp="1"/>
          </p:cNvSpPr>
          <p:nvPr>
            <p:ph type="body" sz="quarter" idx="12"/>
          </p:nvPr>
        </p:nvSpPr>
        <p:spPr>
          <a:xfrm>
            <a:off x="5486400" y="5829299"/>
            <a:ext cx="4445000" cy="406400"/>
          </a:xfrm>
        </p:spPr>
        <p:txBody>
          <a:bodyPr>
            <a:normAutofit/>
          </a:bodyPr>
          <a:lstStyle/>
          <a:p>
            <a:r>
              <a:rPr lang="en-US" dirty="0"/>
              <a:t>Surface irradiation (W/m^2) for the ambient spectral band at 4 pm.</a:t>
            </a:r>
          </a:p>
        </p:txBody>
      </p:sp>
      <p:pic>
        <p:nvPicPr>
          <p:cNvPr id="9" name="Espace réservé du contenu 8">
            <a:extLst>
              <a:ext uri="{FF2B5EF4-FFF2-40B4-BE49-F238E27FC236}">
                <a16:creationId xmlns:a16="http://schemas.microsoft.com/office/drawing/2014/main" id="{7A942773-0845-4EC4-9FB1-20776319A3C6}"/>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028700"/>
            <a:ext cx="6400800" cy="4800599"/>
          </a:xfrm>
        </p:spPr>
      </p:pic>
    </p:spTree>
    <p:extLst>
      <p:ext uri="{BB962C8B-B14F-4D97-AF65-F5344CB8AC3E}">
        <p14:creationId xmlns:p14="http://schemas.microsoft.com/office/powerpoint/2010/main" val="3204356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D90855-3275-1573-364F-7B273A9A6DD6}"/>
              </a:ext>
            </a:extLst>
          </p:cNvPr>
          <p:cNvSpPr>
            <a:spLocks noGrp="1"/>
          </p:cNvSpPr>
          <p:nvPr>
            <p:ph type="title"/>
          </p:nvPr>
        </p:nvSpPr>
        <p:spPr>
          <a:xfrm>
            <a:off x="609601" y="1092200"/>
            <a:ext cx="4247625" cy="1066800"/>
          </a:xfrm>
        </p:spPr>
        <p:txBody>
          <a:bodyPr/>
          <a:lstStyle/>
          <a:p>
            <a:r>
              <a:rPr lang="en-US" dirty="0"/>
              <a:t>Temperature Dynamics</a:t>
            </a:r>
          </a:p>
        </p:txBody>
      </p:sp>
      <p:sp>
        <p:nvSpPr>
          <p:cNvPr id="7" name="Content Placeholder 6">
            <a:extLst>
              <a:ext uri="{FF2B5EF4-FFF2-40B4-BE49-F238E27FC236}">
                <a16:creationId xmlns:a16="http://schemas.microsoft.com/office/drawing/2014/main" id="{000F56EC-64AA-1F30-4DFF-3695C3B6BD82}"/>
              </a:ext>
            </a:extLst>
          </p:cNvPr>
          <p:cNvSpPr>
            <a:spLocks noGrp="1"/>
          </p:cNvSpPr>
          <p:nvPr>
            <p:ph sz="half" idx="10"/>
          </p:nvPr>
        </p:nvSpPr>
        <p:spPr/>
        <p:txBody>
          <a:bodyPr/>
          <a:lstStyle/>
          <a:p>
            <a:r>
              <a:rPr lang="en-US" dirty="0"/>
              <a:t>Temperature averaged within the cover plate or over the cavity’s bottom surface</a:t>
            </a:r>
          </a:p>
          <a:p>
            <a:r>
              <a:rPr lang="en-US" dirty="0"/>
              <a:t>Higher values for the glass plate setup compared to the transparent plate setup</a:t>
            </a:r>
          </a:p>
        </p:txBody>
      </p:sp>
      <p:pic>
        <p:nvPicPr>
          <p:cNvPr id="16" name="Espace réservé du contenu 15">
            <a:extLst>
              <a:ext uri="{FF2B5EF4-FFF2-40B4-BE49-F238E27FC236}">
                <a16:creationId xmlns:a16="http://schemas.microsoft.com/office/drawing/2014/main" id="{9E1A0536-E469-4943-A4FD-CEADB6EFA7E7}"/>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7"/>
          </a:xfrm>
          <a:prstGeom prst="rect">
            <a:avLst/>
          </a:prstGeom>
        </p:spPr>
      </p:pic>
      <p:sp>
        <p:nvSpPr>
          <p:cNvPr id="18" name="Text Placeholder 16">
            <a:extLst>
              <a:ext uri="{FF2B5EF4-FFF2-40B4-BE49-F238E27FC236}">
                <a16:creationId xmlns:a16="http://schemas.microsoft.com/office/drawing/2014/main" id="{58632DDA-33B7-4291-B2D0-11CEA4C3F05B}"/>
              </a:ext>
            </a:extLst>
          </p:cNvPr>
          <p:cNvSpPr txBox="1">
            <a:spLocks/>
          </p:cNvSpPr>
          <p:nvPr/>
        </p:nvSpPr>
        <p:spPr>
          <a:xfrm>
            <a:off x="5486400" y="5829300"/>
            <a:ext cx="4137837"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dirty="0"/>
              <a:t>Space averaged temperatures (°C) during the day.</a:t>
            </a:r>
          </a:p>
        </p:txBody>
      </p:sp>
    </p:spTree>
    <p:extLst>
      <p:ext uri="{BB962C8B-B14F-4D97-AF65-F5344CB8AC3E}">
        <p14:creationId xmlns:p14="http://schemas.microsoft.com/office/powerpoint/2010/main" val="2407237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6F4EC6D-A2B9-1C98-1DFA-37FEB835FBE0}"/>
              </a:ext>
            </a:extLst>
          </p:cNvPr>
          <p:cNvSpPr>
            <a:spLocks noGrp="1"/>
          </p:cNvSpPr>
          <p:nvPr>
            <p:ph type="title"/>
          </p:nvPr>
        </p:nvSpPr>
        <p:spPr/>
        <p:txBody>
          <a:bodyPr/>
          <a:lstStyle/>
          <a:p>
            <a:r>
              <a:rPr lang="en-US" dirty="0"/>
              <a:t>Conclusion</a:t>
            </a:r>
          </a:p>
        </p:txBody>
      </p:sp>
      <p:sp>
        <p:nvSpPr>
          <p:cNvPr id="7" name="Content Placeholder 6">
            <a:extLst>
              <a:ext uri="{FF2B5EF4-FFF2-40B4-BE49-F238E27FC236}">
                <a16:creationId xmlns:a16="http://schemas.microsoft.com/office/drawing/2014/main" id="{C9238C93-BB4E-9F2A-535F-C21712CDD2F1}"/>
              </a:ext>
            </a:extLst>
          </p:cNvPr>
          <p:cNvSpPr>
            <a:spLocks noGrp="1"/>
          </p:cNvSpPr>
          <p:nvPr>
            <p:ph idx="1"/>
          </p:nvPr>
        </p:nvSpPr>
        <p:spPr/>
        <p:txBody>
          <a:bodyPr/>
          <a:lstStyle/>
          <a:p>
            <a:r>
              <a:rPr lang="en-US" dirty="0"/>
              <a:t>Simplified model demonstrates the green house effect</a:t>
            </a:r>
          </a:p>
          <a:p>
            <a:r>
              <a:rPr lang="en-US" dirty="0"/>
              <a:t>Possible improvements with multiple spectral bands</a:t>
            </a:r>
          </a:p>
          <a:p>
            <a:r>
              <a:rPr lang="en-US" dirty="0"/>
              <a:t>For real-life green house effect, the high emissivity surface is replaced by the earth surface. Earth atmosphere with green house gases act as the semi-transparent glass plate</a:t>
            </a:r>
          </a:p>
          <a:p>
            <a:endParaRPr lang="en-US" dirty="0"/>
          </a:p>
        </p:txBody>
      </p:sp>
    </p:spTree>
    <p:extLst>
      <p:ext uri="{BB962C8B-B14F-4D97-AF65-F5344CB8AC3E}">
        <p14:creationId xmlns:p14="http://schemas.microsoft.com/office/powerpoint/2010/main" val="19481055"/>
      </p:ext>
    </p:extLst>
  </p:cSld>
  <p:clrMapOvr>
    <a:masterClrMapping/>
  </p:clrMapOvr>
</p:sld>
</file>

<file path=ppt/theme/theme1.xml><?xml version="1.0" encoding="utf-8"?>
<a:theme xmlns:a="http://schemas.openxmlformats.org/drawingml/2006/main" name="comsol_slides-templates">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slides-templates" id="{455F0765-744C-4A52-A71E-610D28552E43}" vid="{06F621A2-72C8-4FD6-84A6-81248F1A68D2}"/>
    </a:ext>
  </a:extLst>
</a:theme>
</file>

<file path=docProps/app.xml><?xml version="1.0" encoding="utf-8"?>
<Properties xmlns="http://schemas.openxmlformats.org/officeDocument/2006/extended-properties" xmlns:vt="http://schemas.openxmlformats.org/officeDocument/2006/docPropsVTypes">
  <Template>comsol_slides-templates</Template>
  <TotalTime>957</TotalTime>
  <Words>263</Words>
  <Application>Microsoft Office PowerPoint</Application>
  <PresentationFormat>Grand écran</PresentationFormat>
  <Paragraphs>28</Paragraphs>
  <Slides>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Cambria Math</vt:lpstr>
      <vt:lpstr>Lato</vt:lpstr>
      <vt:lpstr>Lato Black</vt:lpstr>
      <vt:lpstr>Lato Light</vt:lpstr>
      <vt:lpstr>Wingdings</vt:lpstr>
      <vt:lpstr>comsol_slides-templates</vt:lpstr>
      <vt:lpstr>Green House Effect</vt:lpstr>
      <vt:lpstr>Introduction</vt:lpstr>
      <vt:lpstr>Model Definition</vt:lpstr>
      <vt:lpstr>Model Definition</vt:lpstr>
      <vt:lpstr>Surface Irradiation</vt:lpstr>
      <vt:lpstr>Temperature Dynamics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House Effect</dc:title>
  <dc:creator>Robin Feuillassier</dc:creator>
  <cp:lastModifiedBy>Anthony Paumier</cp:lastModifiedBy>
  <cp:revision>44</cp:revision>
  <cp:lastPrinted>2023-10-09T14:49:28Z</cp:lastPrinted>
  <dcterms:created xsi:type="dcterms:W3CDTF">2023-04-04T08:35:46Z</dcterms:created>
  <dcterms:modified xsi:type="dcterms:W3CDTF">2023-10-09T14:49:46Z</dcterms:modified>
</cp:coreProperties>
</file>